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84"/>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7" r:id="rId19"/>
    <p:sldId id="278" r:id="rId20"/>
    <p:sldId id="280" r:id="rId21"/>
    <p:sldId id="282" r:id="rId22"/>
    <p:sldId id="283" r:id="rId23"/>
    <p:sldId id="284" r:id="rId24"/>
    <p:sldId id="285" r:id="rId25"/>
    <p:sldId id="286" r:id="rId26"/>
    <p:sldId id="288" r:id="rId27"/>
    <p:sldId id="287" r:id="rId28"/>
    <p:sldId id="289" r:id="rId29"/>
    <p:sldId id="290" r:id="rId30"/>
    <p:sldId id="291" r:id="rId31"/>
    <p:sldId id="292" r:id="rId32"/>
    <p:sldId id="293" r:id="rId33"/>
    <p:sldId id="298" r:id="rId34"/>
    <p:sldId id="300" r:id="rId35"/>
    <p:sldId id="302" r:id="rId36"/>
    <p:sldId id="303" r:id="rId37"/>
    <p:sldId id="304" r:id="rId38"/>
    <p:sldId id="305" r:id="rId39"/>
    <p:sldId id="307" r:id="rId40"/>
    <p:sldId id="308" r:id="rId41"/>
    <p:sldId id="309" r:id="rId42"/>
    <p:sldId id="310" r:id="rId43"/>
    <p:sldId id="318" r:id="rId44"/>
    <p:sldId id="319" r:id="rId45"/>
    <p:sldId id="320" r:id="rId46"/>
    <p:sldId id="321" r:id="rId47"/>
    <p:sldId id="322" r:id="rId48"/>
    <p:sldId id="323" r:id="rId49"/>
    <p:sldId id="324" r:id="rId50"/>
    <p:sldId id="325" r:id="rId51"/>
    <p:sldId id="334" r:id="rId52"/>
    <p:sldId id="335" r:id="rId53"/>
    <p:sldId id="336" r:id="rId54"/>
    <p:sldId id="337" r:id="rId55"/>
    <p:sldId id="338" r:id="rId56"/>
    <p:sldId id="339" r:id="rId57"/>
    <p:sldId id="343" r:id="rId58"/>
    <p:sldId id="344" r:id="rId59"/>
    <p:sldId id="345" r:id="rId60"/>
    <p:sldId id="406" r:id="rId61"/>
    <p:sldId id="349" r:id="rId62"/>
    <p:sldId id="350" r:id="rId63"/>
    <p:sldId id="355" r:id="rId64"/>
    <p:sldId id="356" r:id="rId65"/>
    <p:sldId id="361" r:id="rId66"/>
    <p:sldId id="362" r:id="rId67"/>
    <p:sldId id="365" r:id="rId68"/>
    <p:sldId id="366" r:id="rId69"/>
    <p:sldId id="367" r:id="rId70"/>
    <p:sldId id="368" r:id="rId71"/>
    <p:sldId id="369" r:id="rId72"/>
    <p:sldId id="370" r:id="rId73"/>
    <p:sldId id="385" r:id="rId74"/>
    <p:sldId id="387" r:id="rId75"/>
    <p:sldId id="388" r:id="rId76"/>
    <p:sldId id="389" r:id="rId77"/>
    <p:sldId id="392" r:id="rId78"/>
    <p:sldId id="393" r:id="rId79"/>
    <p:sldId id="397" r:id="rId80"/>
    <p:sldId id="399" r:id="rId81"/>
    <p:sldId id="400" r:id="rId82"/>
    <p:sldId id="401" r:id="rId8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8" autoAdjust="0"/>
  </p:normalViewPr>
  <p:slideViewPr>
    <p:cSldViewPr>
      <p:cViewPr varScale="1">
        <p:scale>
          <a:sx n="84" d="100"/>
          <a:sy n="84" d="100"/>
        </p:scale>
        <p:origin x="-124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06B544-A65B-49EA-9E86-3A92343B893F}" type="datetimeFigureOut">
              <a:rPr lang="ru-RU" smtClean="0"/>
              <a:pPr/>
              <a:t>05.03.2015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DB538A-0D8C-47DA-9A1C-5FFE7704EB6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p:spPr>
      </p:sp>
      <p:sp>
        <p:nvSpPr>
          <p:cNvPr id="3789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78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C0B166-C8F5-4CE4-B10E-7A2DF90F3775}" type="slidenum">
              <a:rPr lang="ru-RU" smtClean="0"/>
              <a:pPr/>
              <a:t>60</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0C6610A-9B27-4C03-B4F8-21240EB62852}" type="datetime1">
              <a:rPr lang="ru-RU" smtClean="0"/>
              <a:pPr/>
              <a:t>05.03.2015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39F87A-90A6-4E08-A107-17959DB943A9}"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D9D94AC-5787-4565-8ED8-7FCC0DA5CF7D}" type="datetime1">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639F87A-90A6-4E08-A107-17959DB943A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0639F87A-90A6-4E08-A107-17959DB943A9}"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626BD67-1127-4C96-BF40-0B8F7486BF42}" type="datetime1">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6BD45F08-6A81-4CC0-B536-2C01BA6D10F0}" type="datetime1">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0639F87A-90A6-4E08-A107-17959DB943A9}"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371A966B-1518-42E6-A004-90CCD495D491}" type="datetime1">
              <a:rPr lang="ru-RU" smtClean="0"/>
              <a:pPr/>
              <a:t>05.03.2015</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39F87A-90A6-4E08-A107-17959DB943A9}"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1059D6C8-74CB-453F-BFFB-B8795DA7CB13}" type="datetime1">
              <a:rPr lang="ru-RU" smtClean="0"/>
              <a:pPr/>
              <a:t>05.03.2015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639F87A-90A6-4E08-A107-17959DB943A9}"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88F5A4F-6DA1-4744-99E7-2C22410D04A2}" type="datetime1">
              <a:rPr lang="ru-RU" smtClean="0"/>
              <a:pPr/>
              <a:t>05.03.2015</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0639F87A-90A6-4E08-A107-17959DB943A9}"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A62B4AB-01C8-41E7-A774-0D96DF87F5B4}" type="datetime1">
              <a:rPr lang="ru-RU" smtClean="0"/>
              <a:pPr/>
              <a:t>05.03.2015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0639F87A-90A6-4E08-A107-17959DB943A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231DE947-7F10-40FA-A315-F1643A133274}" type="datetime1">
              <a:rPr lang="ru-RU" smtClean="0"/>
              <a:pPr/>
              <a:t>05.03.2015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639F87A-90A6-4E08-A107-17959DB943A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639F87A-90A6-4E08-A107-17959DB943A9}"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91FDFEDB-C063-4456-BDE0-D5483AA96FB4}" type="datetime1">
              <a:rPr lang="ru-RU" smtClean="0"/>
              <a:pPr/>
              <a:t>05.03.2015</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0639F87A-90A6-4E08-A107-17959DB943A9}"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9AFA0006-8444-494F-A8B6-787F19ADEF1A}" type="datetime1">
              <a:rPr lang="ru-RU" smtClean="0"/>
              <a:pPr/>
              <a:t>05.03.2015</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7798BA-CA4E-4514-9D84-E74A2396A4B5}" type="datetime1">
              <a:rPr lang="ru-RU" smtClean="0"/>
              <a:pPr/>
              <a:t>05.03.2015</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639F87A-90A6-4E08-A107-17959DB943A9}"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ru.wikipedia.org/wiki/%D0%98%D0%BD%D1%82%D0%B5%D0%BB%D0%BB%D0%B5%D0%BA%D1%82%D1%83%D0%B0%D0%BB%D1%8C%D0%BD%D0%B0%D1%8F_%D1%82%D1%80%D0%B0%D0%BD%D1%81%D0%BF%D0%BE%D1%80%D1%82%D0%BD%D0%B0%D1%8F_%D1%81%D0%B8%D1%81%D1%82%D0%B5%D0%BC%D0%B0"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87624" y="5105400"/>
            <a:ext cx="6400800" cy="1752600"/>
          </a:xfrm>
        </p:spPr>
        <p:txBody>
          <a:bodyPr/>
          <a:lstStyle/>
          <a:p>
            <a:r>
              <a:rPr lang="ru-RU" b="1" dirty="0" smtClean="0"/>
              <a:t>Пахомов Юрий Федорович</a:t>
            </a:r>
            <a:r>
              <a:rPr lang="ru-RU" dirty="0" smtClean="0"/>
              <a:t> – технический директор ЗАО «Автодор-Телеком»</a:t>
            </a:r>
          </a:p>
          <a:p>
            <a:endParaRPr lang="ru-RU" dirty="0"/>
          </a:p>
        </p:txBody>
      </p:sp>
      <p:sp>
        <p:nvSpPr>
          <p:cNvPr id="2" name="Заголовок 1"/>
          <p:cNvSpPr>
            <a:spLocks noGrp="1"/>
          </p:cNvSpPr>
          <p:nvPr>
            <p:ph type="ctrTitle"/>
          </p:nvPr>
        </p:nvSpPr>
        <p:spPr>
          <a:xfrm>
            <a:off x="422030" y="404664"/>
            <a:ext cx="8229600" cy="1800200"/>
          </a:xfrm>
        </p:spPr>
        <p:txBody>
          <a:bodyPr>
            <a:normAutofit fontScale="90000"/>
          </a:bodyPr>
          <a:lstStyle/>
          <a:p>
            <a:r>
              <a:rPr lang="ru-RU" dirty="0" smtClean="0"/>
              <a:t>Технические и организационные требования к системам связи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Транспортная сеть передачи данных</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10</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Транспортная сеть передачи данных должна  организовываться на типовом единообразном оборудовании, работа которого строится на едином протоколе </a:t>
            </a:r>
            <a:r>
              <a:rPr lang="ru-RU" dirty="0" err="1" smtClean="0"/>
              <a:t>Ethernet</a:t>
            </a:r>
            <a:r>
              <a:rPr lang="ru-RU" dirty="0" smtClean="0"/>
              <a:t> с поддержкой технологии </a:t>
            </a:r>
            <a:r>
              <a:rPr lang="ru-RU" dirty="0" err="1" smtClean="0"/>
              <a:t>РоЕ</a:t>
            </a:r>
            <a:r>
              <a:rPr lang="ru-RU" dirty="0" smtClean="0"/>
              <a:t>.</a:t>
            </a:r>
          </a:p>
          <a:p>
            <a:pPr lvl="0"/>
            <a:r>
              <a:rPr lang="ru-RU" dirty="0" smtClean="0"/>
              <a:t>Сеть доступа для связи дорожных шкафов должна организовываться путем организации несколько независимых колец (в зависимости от количества ДКШ), разделенных по территориальному принципу, связующими звеньями которых являются коммутаторы НРП, кабины оператора, ПВП, ЦУП, ЦУС.</a:t>
            </a:r>
          </a:p>
          <a:p>
            <a:pPr lvl="0"/>
            <a:r>
              <a:rPr lang="ru-RU" dirty="0" smtClean="0"/>
              <a:t>Для агрегации и доступа радиосистем, включающую в себя сеть радиовещания, сеть широкополосного радиодоступа, сеть оперативной радиосвязи присутствующую в уровнях магистральной сети и сети доступа, необходимо выделить отдельную линию сети передачи данных.</a:t>
            </a:r>
          </a:p>
          <a:p>
            <a:pPr lvl="0"/>
            <a:r>
              <a:rPr lang="ru-RU" dirty="0" smtClean="0"/>
              <a:t>Построение транспортной сети ПД должно осуществляться по технологии IP/MPLS </a:t>
            </a:r>
            <a:r>
              <a:rPr lang="ru-RU" sz="3200" dirty="0" smtClean="0"/>
              <a:t>.</a:t>
            </a:r>
            <a:endParaRPr lang="ru-RU" dirty="0" smtClean="0"/>
          </a:p>
          <a:p>
            <a:pPr lvl="0"/>
            <a:r>
              <a:rPr lang="ru-RU" dirty="0" smtClean="0"/>
              <a:t>Транспортная сеть ПД должна предусматривать организацию сетей VPN на базе сети IP/MPLS - сети, которые работают на 3-м уровне (L3 VPN) и сети, работающие на 2-м уровне (L2 VPN).</a:t>
            </a:r>
          </a:p>
          <a:p>
            <a:pPr lvl="0"/>
            <a:r>
              <a:rPr lang="ru-RU" dirty="0" smtClean="0"/>
              <a:t>VPN 2-го уровня опираются на магистральную сеть IP/MPLS.</a:t>
            </a:r>
          </a:p>
          <a:p>
            <a:pPr lvl="0">
              <a:buNone/>
            </a:pP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Транспортная сеть передачи данных</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11</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Качество обслуживания определяется как мера производительности передающей системы, отражающая качество передачи и доступность услуг. Доступность услуг является важнейшим элементом </a:t>
            </a:r>
            <a:r>
              <a:rPr lang="ru-RU" dirty="0" err="1" smtClean="0"/>
              <a:t>QoS</a:t>
            </a:r>
            <a:r>
              <a:rPr lang="ru-RU" dirty="0" smtClean="0"/>
              <a:t>.</a:t>
            </a:r>
          </a:p>
          <a:p>
            <a:pPr lvl="0"/>
            <a:r>
              <a:rPr lang="ru-RU" dirty="0" smtClean="0"/>
              <a:t>Транспортная сеть ПД должна предусматривать механизмы управления классами  и качеством обслуживания.</a:t>
            </a:r>
          </a:p>
          <a:p>
            <a:pPr lvl="0"/>
            <a:r>
              <a:rPr lang="ru-RU" dirty="0" smtClean="0"/>
              <a:t>Транспортная сеть передачи данных должна  обеспечивать требуемую полосу пропускания для приложений голоса и видео. Также необходимо обеспечивать и требуемые параметры задержки для </a:t>
            </a:r>
            <a:r>
              <a:rPr lang="ru-RU" dirty="0" err="1" smtClean="0"/>
              <a:t>VoIP</a:t>
            </a:r>
            <a:r>
              <a:rPr lang="ru-RU" dirty="0" smtClean="0"/>
              <a:t> пакетов.</a:t>
            </a:r>
          </a:p>
          <a:p>
            <a:pPr lvl="0"/>
            <a:r>
              <a:rPr lang="ru-RU" dirty="0" smtClean="0"/>
              <a:t>Сетевые механизмы должны использоваться в комбинации с характеристиками качества обслуживания, формируемыми в зависимости от приложений.</a:t>
            </a:r>
          </a:p>
          <a:p>
            <a:pPr lvl="0"/>
            <a:r>
              <a:rPr lang="ru-RU" dirty="0" smtClean="0"/>
              <a:t>Сетевые механизмы в части плоскости контроля должны обеспечивать управление допуском, маршрутизацию для </a:t>
            </a:r>
            <a:r>
              <a:rPr lang="ru-RU" dirty="0" err="1" smtClean="0"/>
              <a:t>QoS</a:t>
            </a:r>
            <a:r>
              <a:rPr lang="ru-RU" dirty="0" smtClean="0"/>
              <a:t>, резервирование ресурсов.</a:t>
            </a:r>
          </a:p>
          <a:p>
            <a:r>
              <a:rPr lang="ru-RU" dirty="0" smtClean="0"/>
              <a:t>Сетевые механизмы в части плоскости управления данными должны обеспечивать управление буферами, предотвращение перегрузок, маркировку пакетов, формирование трафика, организацию очередей, классификацию трафика и определение правил обработки трафика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Транспортная сеть передачи данных</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12</a:t>
            </a:fld>
            <a:endParaRPr lang="ru-RU"/>
          </a:p>
        </p:txBody>
      </p:sp>
      <p:sp>
        <p:nvSpPr>
          <p:cNvPr id="3" name="Содержимое 2"/>
          <p:cNvSpPr>
            <a:spLocks noGrp="1"/>
          </p:cNvSpPr>
          <p:nvPr>
            <p:ph sz="quarter" idx="1"/>
          </p:nvPr>
        </p:nvSpPr>
        <p:spPr/>
        <p:txBody>
          <a:bodyPr>
            <a:normAutofit fontScale="85000" lnSpcReduction="20000"/>
          </a:bodyPr>
          <a:lstStyle/>
          <a:p>
            <a:pPr lvl="0"/>
            <a:r>
              <a:rPr lang="ru-RU" dirty="0" smtClean="0"/>
              <a:t>Оборудование сети передачи данных должно обеспечивать поддержку протоколов маршрутизации сетевого уровня, механизмов назначения и маршрутизации по меткам с целью определения кратчайшего маршрута прохождения пакетов через сеть .</a:t>
            </a:r>
          </a:p>
          <a:p>
            <a:pPr lvl="0"/>
            <a:r>
              <a:rPr lang="ru-RU" dirty="0" smtClean="0"/>
              <a:t>Транспортная сеть ПД должна иметь функцию формирования трафика MPLS, обеспечивая маршрутизацию пакетов по четко определенным маршрутам и с определенными обязательствами по пропускной способности.</a:t>
            </a:r>
          </a:p>
          <a:p>
            <a:r>
              <a:rPr lang="ru-RU" dirty="0" smtClean="0"/>
              <a:t>Процесс формирования трафика должен обеспечивать гибкость и надежность при построении сети передачи данных, повышая степень доступности и ценности сети для их потребителей</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Транспортная сеть на базе радиорелейной линии </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13</a:t>
            </a:fld>
            <a:endParaRPr lang="ru-RU"/>
          </a:p>
        </p:txBody>
      </p:sp>
      <p:sp>
        <p:nvSpPr>
          <p:cNvPr id="3" name="Содержимое 2"/>
          <p:cNvSpPr>
            <a:spLocks noGrp="1"/>
          </p:cNvSpPr>
          <p:nvPr>
            <p:ph sz="quarter" idx="1"/>
          </p:nvPr>
        </p:nvSpPr>
        <p:spPr/>
        <p:txBody>
          <a:bodyPr>
            <a:normAutofit fontScale="92500" lnSpcReduction="10000"/>
          </a:bodyPr>
          <a:lstStyle/>
          <a:p>
            <a:pPr lvl="0"/>
            <a:r>
              <a:rPr lang="ru-RU" dirty="0" smtClean="0"/>
              <a:t>Применительно к системе связи  сеть РРЛ в основном используется как резервная транспортная телекоммуникационная система. </a:t>
            </a:r>
          </a:p>
          <a:p>
            <a:pPr lvl="0"/>
            <a:r>
              <a:rPr lang="ru-RU" dirty="0" smtClean="0"/>
              <a:t>Как основная  система связи РРЛ используется в тех случаях, когда организация ВОЛС еще не реализована или невозможна или экономически не выгодна.</a:t>
            </a:r>
          </a:p>
          <a:p>
            <a:pPr lvl="0"/>
            <a:r>
              <a:rPr lang="ru-RU" dirty="0" smtClean="0"/>
              <a:t>В состав сети РРЛ входят: </a:t>
            </a:r>
          </a:p>
          <a:p>
            <a:r>
              <a:rPr lang="ru-RU" dirty="0" smtClean="0"/>
              <a:t>радиорелейные линии; </a:t>
            </a:r>
          </a:p>
          <a:p>
            <a:r>
              <a:rPr lang="ru-RU" dirty="0" smtClean="0"/>
              <a:t>система управления оборудованием РРЛ;</a:t>
            </a:r>
          </a:p>
          <a:p>
            <a:r>
              <a:rPr lang="ru-RU" dirty="0" smtClean="0"/>
              <a:t>дополнительное оборудование.</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Транспортная сеть на базе радиорелейной линии </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14</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Радиорелейная линия состоит из радиорелейных интервалов. </a:t>
            </a:r>
          </a:p>
          <a:p>
            <a:pPr lvl="0"/>
            <a:r>
              <a:rPr lang="ru-RU" dirty="0" smtClean="0"/>
              <a:t>По пропускной способности РРЛ могут быть: низкоскоростными от одного потока E1 до потока E3 (РРЛ PDH), среднескоростными – организуют десятки потоков Е1 или несколько потоков Е3, высокоскоростные организующие несколько потоков STM-1 (РРЛ SDH). РРЛ реализующие пакетный режим передачи обеспечивают пропускную способность от 10 Мбит/с до нескольких потоков 1 Гбит/с.</a:t>
            </a:r>
          </a:p>
          <a:p>
            <a:pPr lvl="0"/>
            <a:r>
              <a:rPr lang="ru-RU" dirty="0" smtClean="0"/>
              <a:t>Пропускная способность РРЛ зависит от используемого диапазона частот, выделенной полосы частот, протяженности РРЛ интервала и эффективность использования радиочастотного спектра оборудованием РРС.</a:t>
            </a:r>
          </a:p>
          <a:p>
            <a:pPr lvl="0"/>
            <a:r>
              <a:rPr lang="ru-RU" dirty="0" smtClean="0"/>
              <a:t>Связь в РРЛ организуется по принципу эстафетной передачи, сигнал от оконечной РРС передается на промежуточную РРС (ПРС), где происходит ретрансляция принятого сигнала на следующую РРС. На узловой РРС кроме ретрансляции принятого потока происходит выделение его части и перенаправление другую линию связи.</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Транспортная сеть на базе радиорелейной линии </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15</a:t>
            </a:fld>
            <a:endParaRPr lang="ru-RU"/>
          </a:p>
        </p:txBody>
      </p:sp>
      <p:sp>
        <p:nvSpPr>
          <p:cNvPr id="3" name="Содержимое 2"/>
          <p:cNvSpPr>
            <a:spLocks noGrp="1"/>
          </p:cNvSpPr>
          <p:nvPr>
            <p:ph sz="quarter" idx="1"/>
          </p:nvPr>
        </p:nvSpPr>
        <p:spPr>
          <a:xfrm>
            <a:off x="457200" y="1600200"/>
            <a:ext cx="8229600" cy="4565104"/>
          </a:xfrm>
        </p:spPr>
        <p:txBody>
          <a:bodyPr>
            <a:normAutofit fontScale="62500" lnSpcReduction="20000"/>
          </a:bodyPr>
          <a:lstStyle/>
          <a:p>
            <a:pPr lvl="0"/>
            <a:r>
              <a:rPr lang="ru-RU" dirty="0" smtClean="0"/>
              <a:t>Диапазон рабочих частот сети РРЛ должен выбираться в соответствии с таблицей распределения полос частот между </a:t>
            </a:r>
            <a:r>
              <a:rPr lang="ru-RU" dirty="0" err="1" smtClean="0"/>
              <a:t>радиослужбами</a:t>
            </a:r>
            <a:r>
              <a:rPr lang="ru-RU" dirty="0" smtClean="0"/>
              <a:t> Российской Федерации .</a:t>
            </a:r>
          </a:p>
          <a:p>
            <a:pPr lvl="0"/>
            <a:r>
              <a:rPr lang="ru-RU" dirty="0" smtClean="0"/>
              <a:t>При предварительном определении диапазона частот возможно использование усредненных данных о средней длине пролета РРЛ в конкретной полосе частот. </a:t>
            </a:r>
          </a:p>
          <a:p>
            <a:pPr lvl="0"/>
            <a:r>
              <a:rPr lang="ru-RU" dirty="0" smtClean="0"/>
              <a:t>Окончательный выбор диапазона рабочих частот должен проводиться после проведения </a:t>
            </a:r>
            <a:r>
              <a:rPr lang="ru-RU" dirty="0" err="1" smtClean="0"/>
              <a:t>предпроектных</a:t>
            </a:r>
            <a:r>
              <a:rPr lang="ru-RU" dirty="0" smtClean="0"/>
              <a:t> работ и подачи заявки по получение разрешения на использование радиочастот. </a:t>
            </a:r>
          </a:p>
          <a:p>
            <a:pPr lvl="0"/>
            <a:r>
              <a:rPr lang="ru-RU" dirty="0" smtClean="0"/>
              <a:t>Сеть РРЛ может иметь линейную, решетчатую или линейно-радиальную структуру.</a:t>
            </a:r>
          </a:p>
          <a:p>
            <a:pPr lvl="0"/>
            <a:r>
              <a:rPr lang="ru-RU" dirty="0" smtClean="0"/>
              <a:t>При выборе трассы РРЛ передачи должна быть обеспечена электромагнитная совместимость проектируемых РРС с существующими и проектируемыми радиоэлектронными средствами.</a:t>
            </a:r>
          </a:p>
          <a:p>
            <a:pPr lvl="0"/>
            <a:r>
              <a:rPr lang="ru-RU" dirty="0" smtClean="0"/>
              <a:t>При выборе трассы радиорелейной линии передачи должны быть предусмотрены изломы трассы («зигзагообразность»), исключающие помехи от станций, расположенных через три и пять интервалов.</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Транспортная сеть на базе радиорелейной линии </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16</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Не допускается:</a:t>
            </a:r>
          </a:p>
          <a:p>
            <a:r>
              <a:rPr lang="ru-RU" dirty="0" smtClean="0"/>
              <a:t>пересечение электромагнитного высокочастотного луча с проводами и опорами воздушных высоковольтных и низковольтных линий передачи и линий связи в ближней зоне антенн РРС (на расстоянии менее 1 км от антенны);</a:t>
            </a:r>
          </a:p>
          <a:p>
            <a:r>
              <a:rPr lang="ru-RU" dirty="0" smtClean="0"/>
              <a:t>приближение высокочастотного луча к взлетно-посадочным полосам самолетов на расстояние не менее 500 м.</a:t>
            </a:r>
          </a:p>
          <a:p>
            <a:pPr lvl="0"/>
            <a:r>
              <a:rPr lang="ru-RU" dirty="0" smtClean="0"/>
              <a:t>При выборе местоположения РРС необходимо рассматривать возможность (при соответствующем технико-экономическом обосновании) совмещения с существующими или проектируемыми по другим проектам (в том числе других ведомств) РРС и узлами связи с целью максимального использования сооружений и устройств последних.</a:t>
            </a:r>
          </a:p>
          <a:p>
            <a:pPr lvl="0"/>
            <a:r>
              <a:rPr lang="ru-RU" dirty="0" smtClean="0"/>
              <a:t>Площадки РРС необходимо размещать на доминирующих высотах с учетом максимально возможного приближения их к населенным пунктам, трассам автомобильных и железных дорог, минимальных затрат на строительство подъездных дорог, линий электропередачи, соединительных линий и инженерных коммуникаций.</a:t>
            </a:r>
          </a:p>
          <a:p>
            <a:pPr lvl="0"/>
            <a:r>
              <a:rPr lang="ru-RU" dirty="0" smtClean="0"/>
              <a:t>Радиорелейные станции не должны размещаться вблизи объектов, повреждение которых может выводить их из строя.</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Транспортная сеть на базе радиорелейной линии </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17</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На автоматизированных и необслуживаемых РРС рекомендуется использование зданий контейнерного типа.</a:t>
            </a:r>
          </a:p>
          <a:p>
            <a:pPr lvl="0"/>
            <a:r>
              <a:rPr lang="ru-RU" dirty="0" smtClean="0"/>
              <a:t>РРС, работающие в автоматизированном режиме, допускается проектировать без естественного освещения.</a:t>
            </a:r>
          </a:p>
          <a:p>
            <a:pPr lvl="0"/>
            <a:r>
              <a:rPr lang="ru-RU" dirty="0" smtClean="0"/>
              <a:t>При проектировании автоматизированных РРС с резервными ДЭС, работающими без постоянного присутствия дежурного персонала, и с производственными зданиями (включая контейнеры) III степени огнестойкости объемом менее 1000 м , противопожарное водоснабжение не предусматривать.</a:t>
            </a:r>
          </a:p>
          <a:p>
            <a:pPr lvl="0"/>
            <a:r>
              <a:rPr lang="ru-RU" dirty="0" smtClean="0"/>
              <a:t>При совмещении антенн вещательных передатчиков и антенн РРЛ на общей антенной опоре в проектах должны приводиться рекомендации, регламентирующие режим работы персонала, выполняющего монтаж и эксплуатацию антенного оборудования РРЛ.</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Телефонная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18</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Телефонная сеть связи должна строиться с учетом существующего положения на базе применения телефонного оборудования, использующего технологию коммутации пакетов, выполняющего функции УПАТС и маршрутизирующего голосовой трафик по IP-сети.</a:t>
            </a:r>
          </a:p>
          <a:p>
            <a:pPr lvl="0"/>
            <a:r>
              <a:rPr lang="ru-RU" dirty="0" smtClean="0"/>
              <a:t>Телефонная сеть, имеющая присоединения на местном уровне должна строится  в соответствии с «Требованиями к построению телефонной сети связи общего пользования» Согласно им для сети местной телефонной связи допускается территориально-распределенные узлы связи размещать в пределах территории нескольких муниципальных образований, находящихся в границах одного субъекта РФ.</a:t>
            </a:r>
          </a:p>
          <a:p>
            <a:pPr lvl="0"/>
            <a:r>
              <a:rPr lang="ru-RU" dirty="0" smtClean="0"/>
              <a:t>Телефонная сеть должна использовать общую транспортную сеть ПД, которая является общей сетью для передачи голосовой, видеоинформации и передачи данных технологического, корпоративного и коммерческого сегментов, и которая строится на базе технологии IP/MPLS.</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Телефонная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19</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Существующие и проектируемые отдельные телефонные сети должны быть объединены в единую телефонную сеть автодорог. </a:t>
            </a:r>
          </a:p>
          <a:p>
            <a:pPr lvl="0"/>
            <a:r>
              <a:rPr lang="ru-RU" dirty="0" smtClean="0"/>
              <a:t>При организации телефонной сети на базе УПАТС с распределенной структурой следует придерживаться следующих общих принципов построения телефонной сети:</a:t>
            </a:r>
          </a:p>
          <a:p>
            <a:r>
              <a:rPr lang="ru-RU" dirty="0" smtClean="0"/>
              <a:t>IP телефоны подключаются через сеть ЛВС и транспортную сеть ПД к серверу управления и коммутации;</a:t>
            </a:r>
          </a:p>
          <a:p>
            <a:r>
              <a:rPr lang="ru-RU" dirty="0" smtClean="0"/>
              <a:t> шлюзы устанавливаются в тех местах, где необходимо организовать присоединение к сети ССОП, как правило, на ЦУС и/или ПВП.  Они должны присоединяться к тому  муниципальному образованию данного субъекта РФ, на территории которого ЦУС (ПВП) находятся. При этом на территории одного субъекта РФ может быть установлено несколько шлюзов;</a:t>
            </a:r>
          </a:p>
          <a:p>
            <a:r>
              <a:rPr lang="ru-RU" dirty="0" smtClean="0"/>
              <a:t> сервер управления и коммутации, как правило, устанавливается на ЦУС или ПВП.</a:t>
            </a:r>
          </a:p>
          <a:p>
            <a:pPr lvl="0"/>
            <a:r>
              <a:rPr lang="ru-RU" dirty="0" smtClean="0"/>
              <a:t>Общая абонентская емкость телефонной сети определяется суммарным количеством абонентов технологического, коммерческого и корпоративного сегментов.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Назначение  стандарта и области применения</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a:t>
            </a:fld>
            <a:endParaRPr lang="ru-RU"/>
          </a:p>
        </p:txBody>
      </p:sp>
      <p:sp>
        <p:nvSpPr>
          <p:cNvPr id="3" name="Содержимое 2"/>
          <p:cNvSpPr>
            <a:spLocks noGrp="1"/>
          </p:cNvSpPr>
          <p:nvPr>
            <p:ph sz="quarter" idx="1"/>
          </p:nvPr>
        </p:nvSpPr>
        <p:spPr/>
        <p:txBody>
          <a:bodyPr/>
          <a:lstStyle/>
          <a:p>
            <a:r>
              <a:rPr lang="ru-RU" dirty="0" smtClean="0"/>
              <a:t>Устанавливает требования к системам связи и передачи данных  на автомобильных дорогах Государственной компании «</a:t>
            </a:r>
            <a:r>
              <a:rPr lang="ru-RU" dirty="0" err="1" smtClean="0"/>
              <a:t>Автодор</a:t>
            </a:r>
            <a:r>
              <a:rPr lang="ru-RU" dirty="0" smtClean="0"/>
              <a:t>».</a:t>
            </a:r>
          </a:p>
          <a:p>
            <a:r>
              <a:rPr lang="ru-RU" dirty="0" smtClean="0"/>
              <a:t>Предназначен для применения  структурными подразделениями, филиалами, территориальными управлениями, дочерними и зависимыми обществами Государственной компании «</a:t>
            </a:r>
            <a:r>
              <a:rPr lang="ru-RU" dirty="0" err="1" smtClean="0"/>
              <a:t>Автодор</a:t>
            </a:r>
            <a:r>
              <a:rPr lang="ru-RU" dirty="0" smtClean="0"/>
              <a:t>» и проектными организациями  при проектировании  систем связи и передачи данных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Телефонная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20</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Всем абонентам технологического и корпоративного сегментов телефонной сети должна присваиваться сокращенная  внутренняя нумерация. </a:t>
            </a:r>
          </a:p>
          <a:p>
            <a:pPr lvl="0"/>
            <a:r>
              <a:rPr lang="ru-RU" dirty="0" smtClean="0"/>
              <a:t>Абонентам технологического и корпоративного сегментов, которым предоставляется городской телефонный номер,  должна  присваивается стандартная нумерация ССОП, которая выделяется Федеральным агентством связи. Абонентам, у которых установлен абонентский IP терминал  дополнительно назначается IP адрес. </a:t>
            </a:r>
          </a:p>
          <a:p>
            <a:pPr lvl="0"/>
            <a:r>
              <a:rPr lang="ru-RU" dirty="0" err="1" smtClean="0"/>
              <a:t>Значность</a:t>
            </a:r>
            <a:r>
              <a:rPr lang="ru-RU" dirty="0" smtClean="0"/>
              <a:t> внешней нумерация абонентов телефонной сети определяется нумерацией ССОП, к которой она подключается. </a:t>
            </a:r>
          </a:p>
          <a:p>
            <a:pPr lvl="0"/>
            <a:r>
              <a:rPr lang="ru-RU" dirty="0" err="1" smtClean="0"/>
              <a:t>Значность</a:t>
            </a:r>
            <a:r>
              <a:rPr lang="ru-RU" dirty="0" smtClean="0"/>
              <a:t> внутренней нумерации определяется емкостью технологического и корпоративного сегмента телефонной сети. </a:t>
            </a:r>
          </a:p>
          <a:p>
            <a:pPr lvl="0"/>
            <a:r>
              <a:rPr lang="ru-RU" dirty="0" smtClean="0"/>
              <a:t>Протокол SIP является центральным элементом в архитектуре IP-телефонии.</a:t>
            </a:r>
          </a:p>
          <a:p>
            <a:pPr lvl="0"/>
            <a:r>
              <a:rPr lang="ru-RU" dirty="0" smtClean="0"/>
              <a:t>IP телефоны, которые подключены к сетям ЛВС, регистрируются  на сервере коммутации и сигнализации.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Телефонная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21</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Телефонная сеть Государственной компании «</a:t>
            </a:r>
            <a:r>
              <a:rPr lang="ru-RU" dirty="0" err="1" smtClean="0"/>
              <a:t>Автодор</a:t>
            </a:r>
            <a:r>
              <a:rPr lang="ru-RU" dirty="0" smtClean="0"/>
              <a:t>» должна присоединяться к телефонной сети связи общего пользования на местном уровне.</a:t>
            </a:r>
          </a:p>
          <a:p>
            <a:pPr lvl="0"/>
            <a:r>
              <a:rPr lang="ru-RU" dirty="0" smtClean="0"/>
              <a:t>При взаимодействии проектируемой телефонной сети Государственной компании «</a:t>
            </a:r>
            <a:r>
              <a:rPr lang="ru-RU" dirty="0" err="1" smtClean="0"/>
              <a:t>Автодор</a:t>
            </a:r>
            <a:r>
              <a:rPr lang="ru-RU" dirty="0" smtClean="0"/>
              <a:t>» с узлами местной телефонной связи, построенных на технологии TDM используется интерфейс Е1 (рекомендация МСЭ-Т G.703) со скоростью передачи 2048кбит/сек с сигнализацией EDSS1[3];</a:t>
            </a:r>
          </a:p>
          <a:p>
            <a:pPr lvl="0"/>
            <a:r>
              <a:rPr lang="ru-RU" dirty="0" smtClean="0"/>
              <a:t>При взаимодействии проектируемой телефонной сети с узлами местной телефонной связи, построенных на технологии IP используется интерфейс </a:t>
            </a:r>
            <a:r>
              <a:rPr lang="ru-RU" dirty="0" err="1" smtClean="0"/>
              <a:t>Ethernet</a:t>
            </a:r>
            <a:r>
              <a:rPr lang="ru-RU" dirty="0" smtClean="0"/>
              <a:t> сигнализация SIP.</a:t>
            </a:r>
          </a:p>
          <a:p>
            <a:pPr lvl="0"/>
            <a:r>
              <a:rPr lang="ru-RU" dirty="0" smtClean="0"/>
              <a:t>Технологическое взаимодействие абонентов и операторов проектируемой телефонной сети, с органами власти, с экстренными службами, а так же  с УВД, ГИБДД, ГО и ЧС и др. организуется через ССОП.</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22</a:t>
            </a:fld>
            <a:endParaRPr lang="ru-RU"/>
          </a:p>
        </p:txBody>
      </p:sp>
      <p:sp>
        <p:nvSpPr>
          <p:cNvPr id="3" name="Содержимое 2"/>
          <p:cNvSpPr>
            <a:spLocks noGrp="1"/>
          </p:cNvSpPr>
          <p:nvPr>
            <p:ph sz="quarter" idx="1"/>
          </p:nvPr>
        </p:nvSpPr>
        <p:spPr/>
        <p:txBody>
          <a:bodyPr>
            <a:normAutofit fontScale="85000" lnSpcReduction="20000"/>
          </a:bodyPr>
          <a:lstStyle/>
          <a:p>
            <a:pPr lvl="0"/>
            <a:r>
              <a:rPr lang="ru-RU" dirty="0" smtClean="0"/>
              <a:t>ЛВС представляет собой часть комплекса систем связи  автодорог Государственной компании «</a:t>
            </a:r>
            <a:r>
              <a:rPr lang="ru-RU" dirty="0" err="1" smtClean="0"/>
              <a:t>Автодор</a:t>
            </a:r>
            <a:r>
              <a:rPr lang="ru-RU" dirty="0" smtClean="0"/>
              <a:t>». Для построения ЛВС должна применяться технология </a:t>
            </a:r>
            <a:r>
              <a:rPr lang="ru-RU" dirty="0" err="1" smtClean="0"/>
              <a:t>Ethernet</a:t>
            </a:r>
            <a:r>
              <a:rPr lang="ru-RU" dirty="0" smtClean="0"/>
              <a:t>. </a:t>
            </a:r>
          </a:p>
          <a:p>
            <a:pPr lvl="0"/>
            <a:r>
              <a:rPr lang="ru-RU" dirty="0" smtClean="0"/>
              <a:t>ЛВС должна обладать следующими основными характеристиками:</a:t>
            </a:r>
          </a:p>
          <a:p>
            <a:r>
              <a:rPr lang="ru-RU" dirty="0" smtClean="0"/>
              <a:t>производительность, адекватная предъявляемым современными ИС требованиям;</a:t>
            </a:r>
          </a:p>
          <a:p>
            <a:r>
              <a:rPr lang="ru-RU" dirty="0" err="1" smtClean="0"/>
              <a:t>масштабируемость</a:t>
            </a:r>
            <a:r>
              <a:rPr lang="ru-RU" dirty="0" smtClean="0"/>
              <a:t>;</a:t>
            </a:r>
          </a:p>
          <a:p>
            <a:r>
              <a:rPr lang="ru-RU" dirty="0" smtClean="0"/>
              <a:t>надежность (отказоустойчивость);</a:t>
            </a:r>
          </a:p>
          <a:p>
            <a:r>
              <a:rPr lang="ru-RU" dirty="0" smtClean="0"/>
              <a:t>поддержка всех основных коммуникационных стандартов и протоколов;</a:t>
            </a:r>
          </a:p>
          <a:p>
            <a:r>
              <a:rPr lang="ru-RU" dirty="0" smtClean="0"/>
              <a:t>совместимость с оборудованием смежных подсистем;</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23</a:t>
            </a:fld>
            <a:endParaRPr lang="ru-RU"/>
          </a:p>
        </p:txBody>
      </p:sp>
      <p:sp>
        <p:nvSpPr>
          <p:cNvPr id="3" name="Содержимое 2"/>
          <p:cNvSpPr>
            <a:spLocks noGrp="1"/>
          </p:cNvSpPr>
          <p:nvPr>
            <p:ph sz="quarter" idx="1"/>
          </p:nvPr>
        </p:nvSpPr>
        <p:spPr/>
        <p:txBody>
          <a:bodyPr>
            <a:normAutofit fontScale="92500"/>
          </a:bodyPr>
          <a:lstStyle/>
          <a:p>
            <a:r>
              <a:rPr lang="ru-RU" dirty="0" smtClean="0"/>
              <a:t>возможность изменения логической конфигурации ЛВС без изменения физической;</a:t>
            </a:r>
          </a:p>
          <a:p>
            <a:r>
              <a:rPr lang="ru-RU" dirty="0" smtClean="0"/>
              <a:t>оперативная управляемость.</a:t>
            </a:r>
          </a:p>
          <a:p>
            <a:pPr lvl="0"/>
            <a:r>
              <a:rPr lang="ru-RU" dirty="0" smtClean="0"/>
              <a:t>Для управления сетью и возможностью предупреждать нежелательные ситуации в работе ЛВС в устройствах всей сети должны присутствовать системные средства мониторинга политики качества обслуживания и безопасности, планирования сети и сервисов, которые предоставляют возможности:</a:t>
            </a:r>
          </a:p>
          <a:p>
            <a:r>
              <a:rPr lang="ru-RU" dirty="0" smtClean="0"/>
              <a:t>сбора статистики для анализа производительности сети на всех уровнях;</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24</a:t>
            </a:fld>
            <a:endParaRPr lang="ru-RU"/>
          </a:p>
        </p:txBody>
      </p:sp>
      <p:sp>
        <p:nvSpPr>
          <p:cNvPr id="3" name="Содержимое 2"/>
          <p:cNvSpPr>
            <a:spLocks noGrp="1"/>
          </p:cNvSpPr>
          <p:nvPr>
            <p:ph sz="quarter" idx="1"/>
          </p:nvPr>
        </p:nvSpPr>
        <p:spPr/>
        <p:txBody>
          <a:bodyPr>
            <a:normAutofit/>
          </a:bodyPr>
          <a:lstStyle/>
          <a:p>
            <a:r>
              <a:rPr lang="ru-RU" dirty="0" smtClean="0"/>
              <a:t>перенаправления трафика отдельных портов, групп портов и виртуальных портов на анализатор протоколов для детального анализа;</a:t>
            </a:r>
          </a:p>
          <a:p>
            <a:r>
              <a:rPr lang="ru-RU" dirty="0" smtClean="0"/>
              <a:t>мониторинга событий в реальном времени для расширения возможностей диагностики помимо внешних анализаторов;</a:t>
            </a:r>
          </a:p>
          <a:p>
            <a:r>
              <a:rPr lang="ru-RU" dirty="0" smtClean="0"/>
              <a:t>сбора и сохранения информации о существенных сетевых событиях, включая изменения конфигураций устройств, изменения топологии, программные и аппаратные ошибки.</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25</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Структура ЛВС ПВП и ЦУС (в составе технологической сети) должна состоять из следующих сегментов: сегмент системы серверов комплексных подсистем ИТС, сегмент кабин ПВП (взимания платы), сегмент голосовой связи, который состоит из  IP  телефонов и элементов УПАТС и  сегмент АРМ с элементами локального управления. Сегменты объединены  коммутаторами ПД и СКС.</a:t>
            </a:r>
          </a:p>
          <a:p>
            <a:pPr lvl="0"/>
            <a:r>
              <a:rPr lang="ru-RU" dirty="0" smtClean="0"/>
              <a:t>Структура ЛВС ЦУДД АСУДД должна состоять из следующих сегментов: сегмент системы серверов комплексных подсистем ИТС в соответствии с(система управления содержанием дорог, система взимания платы, система управления транспортными потоками (интегрированная АСУДД), система безопасности объектов дорожной инфраструктуры, контрольно-диагностическая система, система пользовательских услуг и сервисов), сегмент АРМ мониторинга и управления, сегмент голосовой связи, сегмент коммутаторов и СКС для взаимосвязей всех элементов.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26</a:t>
            </a:fld>
            <a:endParaRPr lang="ru-RU"/>
          </a:p>
        </p:txBody>
      </p:sp>
      <p:sp>
        <p:nvSpPr>
          <p:cNvPr id="3" name="Содержимое 2"/>
          <p:cNvSpPr>
            <a:spLocks noGrp="1"/>
          </p:cNvSpPr>
          <p:nvPr>
            <p:ph sz="quarter" idx="1"/>
          </p:nvPr>
        </p:nvSpPr>
        <p:spPr/>
        <p:txBody>
          <a:bodyPr>
            <a:normAutofit fontScale="92500" lnSpcReduction="20000"/>
          </a:bodyPr>
          <a:lstStyle/>
          <a:p>
            <a:pPr lvl="0"/>
            <a:r>
              <a:rPr lang="ru-RU" dirty="0" smtClean="0"/>
              <a:t>К сетям ЛВС ПВП и ЦУС относится следующее оборудование:</a:t>
            </a:r>
          </a:p>
          <a:p>
            <a:r>
              <a:rPr lang="ru-RU" dirty="0" smtClean="0"/>
              <a:t>оборудование ПД установленное в кабинах ПВП(коммутаторы кабин);</a:t>
            </a:r>
          </a:p>
          <a:p>
            <a:r>
              <a:rPr lang="ru-RU" dirty="0" smtClean="0"/>
              <a:t>оборудование ПД (коммутатор, стек коммутаторов или  часть коммутатора СЕ транспортной сети),установленное в помещениях ПВП и ЦУС, которое выполняет функцию ядра ЛВС;</a:t>
            </a:r>
          </a:p>
          <a:p>
            <a:r>
              <a:rPr lang="ru-RU" dirty="0" smtClean="0"/>
              <a:t>оборудование серверов различных подсистем в помещениях ПВП и ЦУС;</a:t>
            </a:r>
          </a:p>
          <a:p>
            <a:r>
              <a:rPr lang="ru-RU" dirty="0" smtClean="0"/>
              <a:t>оборудование АРМ мониторинга и управления ПВП и ЦУС, IP телефоны и элементы оборудования УПАТС;</a:t>
            </a:r>
          </a:p>
          <a:p>
            <a:endParaRPr lang="ru-RU"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27</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Для подключения коммутаторов кабин ПВП должен использоваться оптический кабель. </a:t>
            </a:r>
          </a:p>
          <a:p>
            <a:pPr lvl="0"/>
            <a:r>
              <a:rPr lang="ru-RU" dirty="0" smtClean="0"/>
              <a:t>Принцип построения ЛВС технологической сети состоит в следующем:</a:t>
            </a:r>
          </a:p>
          <a:p>
            <a:r>
              <a:rPr lang="ru-RU" dirty="0" smtClean="0"/>
              <a:t>Для надежности коммутаторы кабин должны подключаться к ЛВС по топологии «кольцо», для чего необходимо:</a:t>
            </a:r>
          </a:p>
          <a:p>
            <a:r>
              <a:rPr lang="ru-RU" dirty="0" smtClean="0"/>
              <a:t>каждые два коммутатора ПД  кабин объединить оптическим кабелем в кольцо;</a:t>
            </a:r>
          </a:p>
          <a:p>
            <a:r>
              <a:rPr lang="ru-RU" dirty="0" smtClean="0"/>
              <a:t>коммутаторы кабин включить в 2 различные линейные карты коммутатора уровня ядра ЛВС (или в два разных коммутатора в стеке) в здании ПВП, ЦУС.</a:t>
            </a:r>
          </a:p>
          <a:p>
            <a:r>
              <a:rPr lang="ru-RU" dirty="0" smtClean="0"/>
              <a:t>Сегмент серверов, АРМ, IP телефоны  и элементы УПАТС должны подключаться к коммутатору ядра непосредственно или через промежуточные коммутаторы;</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28</a:t>
            </a:fld>
            <a:endParaRPr lang="ru-RU"/>
          </a:p>
        </p:txBody>
      </p:sp>
      <p:sp>
        <p:nvSpPr>
          <p:cNvPr id="3" name="Содержимое 2"/>
          <p:cNvSpPr>
            <a:spLocks noGrp="1"/>
          </p:cNvSpPr>
          <p:nvPr>
            <p:ph sz="quarter" idx="1"/>
          </p:nvPr>
        </p:nvSpPr>
        <p:spPr/>
        <p:txBody>
          <a:bodyPr>
            <a:normAutofit fontScale="92500" lnSpcReduction="10000"/>
          </a:bodyPr>
          <a:lstStyle/>
          <a:p>
            <a:pPr lvl="0"/>
            <a:r>
              <a:rPr lang="ru-RU" dirty="0" smtClean="0"/>
              <a:t>Структура ЛВС в составе корпоративной сети  должна состоять из следующих сегментов: сегмент системы серверов, сегмент голосовой связи, который состоит из  IP  телефонов и элементов УПАТС и  сегмент АРМ с элементами локального управления, которые объединены  коммутаторами ПД и СКС .</a:t>
            </a:r>
          </a:p>
          <a:p>
            <a:pPr lvl="0"/>
            <a:r>
              <a:rPr lang="ru-RU" dirty="0" smtClean="0"/>
              <a:t>Принцип построения ЛВС корпоративной сети должен строится по принципу «звезды» - сегмент серверов, АРМ, IP телефоны и элементы УПАТС должны подключаться к коммутатору ядра непосредственно или через промежуточные коммутаторы.</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29</a:t>
            </a:fld>
            <a:endParaRPr lang="ru-RU"/>
          </a:p>
        </p:txBody>
      </p:sp>
      <p:sp>
        <p:nvSpPr>
          <p:cNvPr id="3" name="Содержимое 2"/>
          <p:cNvSpPr>
            <a:spLocks noGrp="1"/>
          </p:cNvSpPr>
          <p:nvPr>
            <p:ph sz="quarter" idx="1"/>
          </p:nvPr>
        </p:nvSpPr>
        <p:spPr/>
        <p:txBody>
          <a:bodyPr>
            <a:normAutofit fontScale="55000" lnSpcReduction="20000"/>
          </a:bodyPr>
          <a:lstStyle/>
          <a:p>
            <a:pPr lvl="0"/>
            <a:r>
              <a:rPr lang="ru-RU" dirty="0" smtClean="0"/>
              <a:t>Для обеспечения функционирования ЛВС должны обеспечиваться следующие требования:</a:t>
            </a:r>
          </a:p>
          <a:p>
            <a:r>
              <a:rPr lang="ru-RU" dirty="0" smtClean="0"/>
              <a:t>предоставление коммуникационных услуг сетевого, транспортного уровней согласно семиуровневой модели OSI и доступа к услугам прикладного уровня согласно рекомендациям ITU и ISO;</a:t>
            </a:r>
          </a:p>
          <a:p>
            <a:r>
              <a:rPr lang="ru-RU" dirty="0" smtClean="0"/>
              <a:t>обеспечение возможности передачи различного типа трафика (данных, голоса, видео);</a:t>
            </a:r>
          </a:p>
          <a:p>
            <a:r>
              <a:rPr lang="ru-RU" dirty="0" smtClean="0"/>
              <a:t>обеспечение возможности масштабирования сети без замены оборудования и/или изменения архитектуры решения и иметь запас емкости по портам не менее 20 %;</a:t>
            </a:r>
          </a:p>
          <a:p>
            <a:r>
              <a:rPr lang="ru-RU" dirty="0" smtClean="0"/>
              <a:t>обеспечение поддержки механизмов обеспечения качества обслуживания/класса обслуживания (</a:t>
            </a:r>
            <a:r>
              <a:rPr lang="ru-RU" dirty="0" err="1" smtClean="0"/>
              <a:t>QoS</a:t>
            </a:r>
            <a:r>
              <a:rPr lang="ru-RU" dirty="0" smtClean="0"/>
              <a:t>/</a:t>
            </a:r>
            <a:r>
              <a:rPr lang="ru-RU" dirty="0" err="1" smtClean="0"/>
              <a:t>CoS</a:t>
            </a:r>
            <a:r>
              <a:rPr lang="ru-RU" dirty="0" smtClean="0"/>
              <a:t>) в рамках всей ЛВС[17,18];</a:t>
            </a:r>
          </a:p>
          <a:p>
            <a:r>
              <a:rPr lang="ru-RU" dirty="0" smtClean="0"/>
              <a:t>поддержка механизма аутентификации и авторизации администраторов;</a:t>
            </a:r>
          </a:p>
          <a:p>
            <a:r>
              <a:rPr lang="ru-RU" dirty="0" smtClean="0"/>
              <a:t>обеспечение возможности подключения оборудования ЛВС к системе мониторинга и администрирования с возможностью рассылки уведомлений SNMP-серверу и получения управляющих команд по протоколу SNMP[46];</a:t>
            </a:r>
          </a:p>
          <a:p>
            <a:r>
              <a:rPr lang="ru-RU" dirty="0" smtClean="0"/>
              <a:t>обеспечение возможности передачи пакетов по протоколу IPv4[5] и  IPv6[6], поддержка IPv4 и IPv6 адресации на интерфейсах, а также возможность управления по IP;</a:t>
            </a:r>
          </a:p>
          <a:p>
            <a:r>
              <a:rPr lang="ru-RU" dirty="0" smtClean="0"/>
              <a:t> реализация коммуникационной среды ЛВС на базе современных версий протоколов по технологии </a:t>
            </a:r>
            <a:r>
              <a:rPr lang="ru-RU" dirty="0" err="1" smtClean="0"/>
              <a:t>Ethernet</a:t>
            </a:r>
            <a:r>
              <a:rPr lang="ru-RU" dirty="0" smtClean="0"/>
              <a:t> (серия стандартов IEEE 802.3) [2].</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стандарта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a:t>
            </a:fld>
            <a:endParaRPr lang="ru-RU"/>
          </a:p>
        </p:txBody>
      </p:sp>
      <p:sp>
        <p:nvSpPr>
          <p:cNvPr id="3" name="Содержимое 2"/>
          <p:cNvSpPr>
            <a:spLocks noGrp="1"/>
          </p:cNvSpPr>
          <p:nvPr>
            <p:ph sz="quarter" idx="1"/>
          </p:nvPr>
        </p:nvSpPr>
        <p:spPr/>
        <p:txBody>
          <a:bodyPr/>
          <a:lstStyle/>
          <a:p>
            <a:r>
              <a:rPr lang="ru-RU" dirty="0" smtClean="0"/>
              <a:t>создание унифицированных требований к системам связи и передачи данных автодорог Государственной компании «</a:t>
            </a:r>
            <a:r>
              <a:rPr lang="ru-RU" dirty="0" err="1" smtClean="0"/>
              <a:t>Автодор</a:t>
            </a:r>
            <a:r>
              <a:rPr lang="ru-RU" dirty="0" smtClean="0"/>
              <a:t>»</a:t>
            </a:r>
          </a:p>
          <a:p>
            <a:r>
              <a:rPr lang="ru-RU" dirty="0" smtClean="0"/>
              <a:t>обеспечение эффективности управления и взаимодействия всех элементов интеллектуальных транспортных систем, в том числе подсистем автоматизированных систем управления дорожным движением и систем взимания платы</a:t>
            </a:r>
          </a:p>
          <a:p>
            <a:pPr lvl="1"/>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30</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Оборудование сегмента подключения пользователей ЛВС должно удовлетворять следующим требованиям:</a:t>
            </a:r>
          </a:p>
          <a:p>
            <a:r>
              <a:rPr lang="ru-RU" dirty="0" smtClean="0"/>
              <a:t>обеспечивать сегментирование сети по технологии VLAN, в том числе поддерживать организацию магистральных каналов передачи данных;</a:t>
            </a:r>
          </a:p>
          <a:p>
            <a:r>
              <a:rPr lang="ru-RU" dirty="0" smtClean="0"/>
              <a:t>обеспечивать защиту сети на уровне L2 от появления колец </a:t>
            </a:r>
            <a:r>
              <a:rPr lang="ru-RU" dirty="0" err="1" smtClean="0"/>
              <a:t>Spanning</a:t>
            </a:r>
            <a:r>
              <a:rPr lang="ru-RU" dirty="0" smtClean="0"/>
              <a:t> </a:t>
            </a:r>
            <a:r>
              <a:rPr lang="ru-RU" dirty="0" err="1" smtClean="0"/>
              <a:t>Tree</a:t>
            </a:r>
            <a:r>
              <a:rPr lang="ru-RU" dirty="0" smtClean="0"/>
              <a:t> </a:t>
            </a:r>
            <a:r>
              <a:rPr lang="ru-RU" dirty="0" err="1" smtClean="0"/>
              <a:t>Protocol</a:t>
            </a:r>
            <a:r>
              <a:rPr lang="ru-RU" dirty="0" smtClean="0"/>
              <a:t> (STP, RSTP, MSTP);</a:t>
            </a:r>
          </a:p>
          <a:p>
            <a:r>
              <a:rPr lang="ru-RU" dirty="0" smtClean="0"/>
              <a:t>поддерживать технологию агрегирования каналов связи;</a:t>
            </a:r>
          </a:p>
          <a:p>
            <a:r>
              <a:rPr lang="ru-RU" dirty="0" smtClean="0"/>
              <a:t>должно поддерживать списки контроля доступа на основе уровней L4, L3, L2 модели OSI при необходимости разграничения доступа на основании сетевой информации оборудования;</a:t>
            </a:r>
          </a:p>
          <a:p>
            <a:r>
              <a:rPr lang="ru-RU" dirty="0" smtClean="0"/>
              <a:t>поддерживать протокол управления групповой (</a:t>
            </a:r>
            <a:r>
              <a:rPr lang="ru-RU" dirty="0" err="1" smtClean="0"/>
              <a:t>multicast</a:t>
            </a:r>
            <a:r>
              <a:rPr lang="ru-RU" dirty="0" smtClean="0"/>
              <a:t>) передачей данных (IGMP)[40];</a:t>
            </a:r>
          </a:p>
          <a:p>
            <a:r>
              <a:rPr lang="ru-RU" dirty="0" smtClean="0"/>
              <a:t>поддерживать протоколы сетевой аутентификации и авторизации (RADIUS и/или TACACS+ или их аналоги);</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31</a:t>
            </a:fld>
            <a:endParaRPr lang="ru-RU"/>
          </a:p>
        </p:txBody>
      </p:sp>
      <p:sp>
        <p:nvSpPr>
          <p:cNvPr id="3" name="Содержимое 2"/>
          <p:cNvSpPr>
            <a:spLocks noGrp="1"/>
          </p:cNvSpPr>
          <p:nvPr>
            <p:ph sz="quarter" idx="1"/>
          </p:nvPr>
        </p:nvSpPr>
        <p:spPr/>
        <p:txBody>
          <a:bodyPr>
            <a:normAutofit fontScale="92500" lnSpcReduction="10000"/>
          </a:bodyPr>
          <a:lstStyle/>
          <a:p>
            <a:r>
              <a:rPr lang="ru-RU" dirty="0" smtClean="0"/>
              <a:t>поддерживать протокол синхронизации времени (NTP);</a:t>
            </a:r>
          </a:p>
          <a:p>
            <a:r>
              <a:rPr lang="ru-RU" dirty="0" smtClean="0"/>
              <a:t>поддерживать технологию </a:t>
            </a:r>
            <a:r>
              <a:rPr lang="ru-RU" dirty="0" err="1" smtClean="0"/>
              <a:t>зеркалирования</a:t>
            </a:r>
            <a:r>
              <a:rPr lang="ru-RU" dirty="0" smtClean="0"/>
              <a:t> трафика;</a:t>
            </a:r>
          </a:p>
          <a:p>
            <a:r>
              <a:rPr lang="ru-RU" dirty="0" smtClean="0"/>
              <a:t>поддерживать протоколы управления (SSH и/или </a:t>
            </a:r>
            <a:r>
              <a:rPr lang="ru-RU" dirty="0" err="1" smtClean="0"/>
              <a:t>Telnet</a:t>
            </a:r>
            <a:r>
              <a:rPr lang="ru-RU" dirty="0" smtClean="0"/>
              <a:t> — обязательно, </a:t>
            </a:r>
            <a:r>
              <a:rPr lang="ru-RU" dirty="0" err="1" smtClean="0"/>
              <a:t>http</a:t>
            </a:r>
            <a:r>
              <a:rPr lang="ru-RU" dirty="0" smtClean="0"/>
              <a:t> или </a:t>
            </a:r>
            <a:r>
              <a:rPr lang="ru-RU" dirty="0" err="1" smtClean="0"/>
              <a:t>https</a:t>
            </a:r>
            <a:r>
              <a:rPr lang="ru-RU" dirty="0" smtClean="0"/>
              <a:t> — опционально);</a:t>
            </a:r>
          </a:p>
          <a:p>
            <a:r>
              <a:rPr lang="ru-RU" dirty="0" smtClean="0"/>
              <a:t>обеспечивать достаточное количество портов для подключения АРМ пользователей, IP телефонов и периферийного оборудования;</a:t>
            </a:r>
          </a:p>
          <a:p>
            <a:r>
              <a:rPr lang="ru-RU" dirty="0" smtClean="0"/>
              <a:t>обеспечивать возможность контроля подключения к порту оборудования ЛВС на основе MAC-адреса рабочей станции, при необходимости ограничения доступа.</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32</a:t>
            </a:fld>
            <a:endParaRPr lang="ru-RU"/>
          </a:p>
        </p:txBody>
      </p:sp>
      <p:sp>
        <p:nvSpPr>
          <p:cNvPr id="3" name="Содержимое 2"/>
          <p:cNvSpPr>
            <a:spLocks noGrp="1"/>
          </p:cNvSpPr>
          <p:nvPr>
            <p:ph sz="quarter" idx="1"/>
          </p:nvPr>
        </p:nvSpPr>
        <p:spPr/>
        <p:txBody>
          <a:bodyPr>
            <a:normAutofit/>
          </a:bodyPr>
          <a:lstStyle/>
          <a:p>
            <a:pPr lvl="0"/>
            <a:r>
              <a:rPr lang="ru-RU" dirty="0" smtClean="0"/>
              <a:t>Кабельные сети ЛВС должны организовываться  в соответствии  с нормативными и руководящими документами на структурированные кабельные системы (СКС).</a:t>
            </a:r>
          </a:p>
          <a:p>
            <a:pPr lvl="0"/>
            <a:r>
              <a:rPr lang="ru-RU" dirty="0" smtClean="0"/>
              <a:t>Магистральную кабельную составляющую СКС для активного оборудования ЛВС допускается выполнять </a:t>
            </a:r>
            <a:r>
              <a:rPr lang="ru-RU" dirty="0" err="1" smtClean="0"/>
              <a:t>многомодовым</a:t>
            </a:r>
            <a:r>
              <a:rPr lang="ru-RU" dirty="0" smtClean="0"/>
              <a:t> или </a:t>
            </a:r>
            <a:r>
              <a:rPr lang="ru-RU" dirty="0" err="1" smtClean="0"/>
              <a:t>одномодовым</a:t>
            </a:r>
            <a:r>
              <a:rPr lang="ru-RU" dirty="0" smtClean="0"/>
              <a:t> оптическим кабелем.</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33</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Организация доступа в Интернет должна быть высокозащищенной и контролируемой и  организовываться через ядро ЛВС.</a:t>
            </a:r>
          </a:p>
          <a:p>
            <a:r>
              <a:rPr lang="ru-RU" dirty="0" smtClean="0"/>
              <a:t>На периметре сети оператора связи должны располагаться граничные </a:t>
            </a:r>
            <a:r>
              <a:rPr lang="ru-RU" dirty="0" err="1" smtClean="0"/>
              <a:t>маршрутизаторы</a:t>
            </a:r>
            <a:r>
              <a:rPr lang="ru-RU" dirty="0" smtClean="0"/>
              <a:t>, которые выполняют функции отказоустойчивого подключения к сетям провайдеров Интернет и получением полной маршрутной информации о всей сети Интернет.</a:t>
            </a:r>
          </a:p>
          <a:p>
            <a:pPr lvl="0"/>
            <a:r>
              <a:rPr lang="ru-RU" dirty="0" smtClean="0"/>
              <a:t>В качестве граничных </a:t>
            </a:r>
            <a:r>
              <a:rPr lang="ru-RU" dirty="0" err="1" smtClean="0"/>
              <a:t>маршрутизаторов</a:t>
            </a:r>
            <a:r>
              <a:rPr lang="ru-RU" dirty="0" smtClean="0"/>
              <a:t> должны быть использованы современные высокопроизводительные модульные </a:t>
            </a:r>
            <a:r>
              <a:rPr lang="ru-RU" dirty="0" err="1" smtClean="0"/>
              <a:t>маршрутизаторы</a:t>
            </a:r>
            <a:r>
              <a:rPr lang="ru-RU" dirty="0" smtClean="0"/>
              <a:t> с объемом памяти достаточным для загрузки Интернет . </a:t>
            </a:r>
          </a:p>
          <a:p>
            <a:pPr lvl="0"/>
            <a:r>
              <a:rPr lang="ru-RU" dirty="0" smtClean="0"/>
              <a:t>Для организации контролируемого доступа в Интернет в составе сети доступа в Интернет должны быть включены межсетевые экраны для защиты сети от внешних угроз и организации демилитаризованной зоны для размещения публичных информационных ресурсов.</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34</a:t>
            </a:fld>
            <a:endParaRPr lang="ru-RU"/>
          </a:p>
        </p:txBody>
      </p:sp>
      <p:sp>
        <p:nvSpPr>
          <p:cNvPr id="3" name="Содержимое 2"/>
          <p:cNvSpPr>
            <a:spLocks noGrp="1"/>
          </p:cNvSpPr>
          <p:nvPr>
            <p:ph sz="quarter" idx="1"/>
          </p:nvPr>
        </p:nvSpPr>
        <p:spPr/>
        <p:txBody>
          <a:bodyPr>
            <a:normAutofit fontScale="92500" lnSpcReduction="20000"/>
          </a:bodyPr>
          <a:lstStyle/>
          <a:p>
            <a:pPr lvl="0"/>
            <a:r>
              <a:rPr lang="ru-RU" dirty="0" smtClean="0"/>
              <a:t>Производительность устройств, состав и количество интерфейсов должны быть определены на этапе конкретного проектирования, исходя из технических условий выбора и подключения к операторам связи.</a:t>
            </a:r>
          </a:p>
          <a:p>
            <a:pPr lvl="0"/>
            <a:r>
              <a:rPr lang="ru-RU" dirty="0" smtClean="0"/>
              <a:t>Серверное оборудование должно быть размещено в одном помещении для единого управления и консолидации сетевых ресурсов, гибкой конфигурации и снижения расходов на поддержку и обеспечения безопасности и кондиционирования воздуха .</a:t>
            </a:r>
          </a:p>
          <a:p>
            <a:r>
              <a:rPr lang="ru-RU" dirty="0" smtClean="0"/>
              <a:t>Связь серверного оборудования с остальной сетью ЛВС должна организовываться через коммутаторы ПД</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35</a:t>
            </a:fld>
            <a:endParaRPr lang="ru-RU"/>
          </a:p>
        </p:txBody>
      </p:sp>
      <p:sp>
        <p:nvSpPr>
          <p:cNvPr id="3" name="Содержимое 2"/>
          <p:cNvSpPr>
            <a:spLocks noGrp="1"/>
          </p:cNvSpPr>
          <p:nvPr>
            <p:ph sz="quarter" idx="1"/>
          </p:nvPr>
        </p:nvSpPr>
        <p:spPr/>
        <p:txBody>
          <a:bodyPr/>
          <a:lstStyle/>
          <a:p>
            <a:pPr lvl="0"/>
            <a:r>
              <a:rPr lang="ru-RU" dirty="0" smtClean="0"/>
              <a:t>Серверный сегмент ЛВС должен обладать высокой производительностью и надежностью. Серверные платформы должны  обеспечивать требуемые для функциональных и обеспечивающих подсистем  требования по надежности, скорости обработки информации и возможности наращивания производительности.</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Локально-вычислительная сеть</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36</a:t>
            </a:fld>
            <a:endParaRPr lang="ru-RU"/>
          </a:p>
        </p:txBody>
      </p:sp>
      <p:sp>
        <p:nvSpPr>
          <p:cNvPr id="3" name="Содержимое 2"/>
          <p:cNvSpPr>
            <a:spLocks noGrp="1"/>
          </p:cNvSpPr>
          <p:nvPr>
            <p:ph sz="quarter" idx="1"/>
          </p:nvPr>
        </p:nvSpPr>
        <p:spPr/>
        <p:txBody>
          <a:bodyPr>
            <a:normAutofit fontScale="55000" lnSpcReduction="20000"/>
          </a:bodyPr>
          <a:lstStyle/>
          <a:p>
            <a:pPr lvl="0"/>
            <a:r>
              <a:rPr lang="ru-RU" dirty="0" smtClean="0"/>
              <a:t>Серверный сегмент ЛВС для ПВП и ЦУС должен обеспечивать высокоскоростное надежное подключение следующих серверов для обеспечения функционирования подсистем технологического сегмента сети связи Государственной компании «</a:t>
            </a:r>
            <a:r>
              <a:rPr lang="ru-RU" dirty="0" err="1" smtClean="0"/>
              <a:t>Автодор</a:t>
            </a:r>
            <a:r>
              <a:rPr lang="ru-RU" dirty="0" smtClean="0"/>
              <a:t>» (АСУДД, СВП, ПЭС, подсистема охранного видеонаблюдения и контроля доступа и т.д.):</a:t>
            </a:r>
          </a:p>
          <a:p>
            <a:r>
              <a:rPr lang="ru-RU" dirty="0" smtClean="0"/>
              <a:t>сервер АСУДД;</a:t>
            </a:r>
          </a:p>
          <a:p>
            <a:r>
              <a:rPr lang="ru-RU" dirty="0" smtClean="0"/>
              <a:t>сервер видеонаблюдения;</a:t>
            </a:r>
          </a:p>
          <a:p>
            <a:r>
              <a:rPr lang="ru-RU" dirty="0" smtClean="0"/>
              <a:t>сервер контроля скорости;</a:t>
            </a:r>
          </a:p>
          <a:p>
            <a:r>
              <a:rPr lang="ru-RU" dirty="0" smtClean="0"/>
              <a:t>сервер автоматического обнаружения инцидентов;</a:t>
            </a:r>
          </a:p>
          <a:p>
            <a:r>
              <a:rPr lang="ru-RU" dirty="0" smtClean="0"/>
              <a:t>сервер охранного видеонаблюдения ПВП;</a:t>
            </a:r>
          </a:p>
          <a:p>
            <a:r>
              <a:rPr lang="ru-RU" dirty="0" smtClean="0"/>
              <a:t>сервер метеоданных;</a:t>
            </a:r>
          </a:p>
          <a:p>
            <a:r>
              <a:rPr lang="ru-RU" dirty="0" smtClean="0"/>
              <a:t>сервер экстренной связи;</a:t>
            </a:r>
          </a:p>
          <a:p>
            <a:r>
              <a:rPr lang="ru-RU" dirty="0" smtClean="0"/>
              <a:t>сервер охранного видеонаблюдения ЦУС;</a:t>
            </a:r>
          </a:p>
          <a:p>
            <a:r>
              <a:rPr lang="ru-RU" dirty="0" smtClean="0"/>
              <a:t>сервер виртуальной персональной сети;</a:t>
            </a:r>
          </a:p>
          <a:p>
            <a:r>
              <a:rPr lang="ru-RU" dirty="0" smtClean="0"/>
              <a:t>сервер распознавания номеров;</a:t>
            </a:r>
          </a:p>
          <a:p>
            <a:r>
              <a:rPr lang="ru-RU" dirty="0" smtClean="0"/>
              <a:t>сервер видеонаблюдения в кабинах ПВП;</a:t>
            </a:r>
          </a:p>
          <a:p>
            <a:r>
              <a:rPr lang="ru-RU" dirty="0" smtClean="0"/>
              <a:t>сервер видеонаблюдения на полосах ПВП;</a:t>
            </a:r>
          </a:p>
          <a:p>
            <a:r>
              <a:rPr lang="ru-RU" dirty="0" smtClean="0"/>
              <a:t>сервер управлением оборудованием ПВП;</a:t>
            </a:r>
          </a:p>
          <a:p>
            <a:r>
              <a:rPr lang="ru-RU" dirty="0" smtClean="0"/>
              <a:t>серверы отчетности сборов и интенсивности движения;</a:t>
            </a:r>
          </a:p>
          <a:p>
            <a:r>
              <a:rPr lang="ru-RU" dirty="0" smtClean="0"/>
              <a:t>серверы других подсистем ИТС в соответствии с .</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37</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Профессиональная радиосвязь предназначена для оказания услуг связи в интересах экстренных оперативных служб, а также органов исполнительной власти субъектов Российской Федерации и органов местного самоуправления, в том числе органов, осуществляющих деятельность по поддержанию общественного порядка и обеспечению национальной безопасности, предупреждению и ликвидации чрезвычайных ситуаций, проведению профилактических, ремонтно-восстановительных и аварийно-спасательных работ на транспорте, в топливно-энергетическом, жилищно-коммунальном и дорожном комплексах.</a:t>
            </a:r>
          </a:p>
          <a:p>
            <a:pPr lvl="0"/>
            <a:r>
              <a:rPr lang="ru-RU" dirty="0" smtClean="0"/>
              <a:t>Согласно решению Государственной комиссии по электросвязи от 2 июля 2003 года № 57 использование в России стандарта TETRA и его модификаций признано перспективным для создания сетей профессиональной подвижной радиосвязи.</a:t>
            </a:r>
          </a:p>
          <a:p>
            <a:pPr lvl="0"/>
            <a:r>
              <a:rPr lang="ru-RU" dirty="0" smtClean="0"/>
              <a:t>Решением  ГКРЧ (от 26 июня 2006 г. N 06-15-03-001) «Об использовании радиочастотного спектра радиоэлектронными средствами для построения (создания) сетей подвижной радиосвязи стандарта TETRA» выделены следующие диапазоны частот: «412-417 МГц/422-427 МГц и 457,4-459 МГц/467,4-469 МГц для построения (создания) сетей подвижной радиосвязи стандарта TETRA различного назначения на территории Российской Федерации».</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38</a:t>
            </a:fld>
            <a:endParaRPr lang="ru-RU"/>
          </a:p>
        </p:txBody>
      </p:sp>
      <p:sp>
        <p:nvSpPr>
          <p:cNvPr id="3" name="Содержимое 2"/>
          <p:cNvSpPr>
            <a:spLocks noGrp="1"/>
          </p:cNvSpPr>
          <p:nvPr>
            <p:ph sz="quarter" idx="1"/>
          </p:nvPr>
        </p:nvSpPr>
        <p:spPr/>
        <p:txBody>
          <a:bodyPr>
            <a:normAutofit fontScale="55000" lnSpcReduction="20000"/>
          </a:bodyPr>
          <a:lstStyle/>
          <a:p>
            <a:pPr lvl="0"/>
            <a:r>
              <a:rPr lang="ru-RU" dirty="0" smtClean="0"/>
              <a:t>Состав оборудования:</a:t>
            </a:r>
          </a:p>
          <a:p>
            <a:r>
              <a:rPr lang="ru-RU" dirty="0" smtClean="0"/>
              <a:t>базовое оборудование (включая антенно-фидерное оборудование), обеспечивающее требуемое </a:t>
            </a:r>
            <a:r>
              <a:rPr lang="ru-RU" dirty="0" err="1" smtClean="0"/>
              <a:t>радиопокрытие</a:t>
            </a:r>
            <a:r>
              <a:rPr lang="ru-RU" dirty="0" smtClean="0"/>
              <a:t> зоны присутствия абонентов;</a:t>
            </a:r>
          </a:p>
          <a:p>
            <a:r>
              <a:rPr lang="ru-RU" dirty="0" smtClean="0"/>
              <a:t>коммутационное оборудование, обеспечивающее требуемую топологию сети радиосвязи и взаимосвязь базовых станций;</a:t>
            </a:r>
          </a:p>
          <a:p>
            <a:r>
              <a:rPr lang="ru-RU" dirty="0" smtClean="0"/>
              <a:t>абонентское оборудование, обеспечивающее предоставление сервиса радиосвязи абонентам в зоне их присутствия;</a:t>
            </a:r>
          </a:p>
          <a:p>
            <a:r>
              <a:rPr lang="ru-RU" dirty="0" smtClean="0"/>
              <a:t>диспетчерские системы, обеспечивающее управление оборудованием и сервисами радиосвязи.</a:t>
            </a:r>
          </a:p>
          <a:p>
            <a:pPr lvl="0"/>
            <a:r>
              <a:rPr lang="ru-RU" dirty="0" smtClean="0"/>
              <a:t>Инфраструктурное обеспечение:</a:t>
            </a:r>
          </a:p>
          <a:p>
            <a:r>
              <a:rPr lang="ru-RU" dirty="0" smtClean="0"/>
              <a:t>несущие конструкции (антенно-мачтовые сооружения/башни), обеспечивающие размещение антенно-фидерного оборудования;</a:t>
            </a:r>
          </a:p>
          <a:p>
            <a:r>
              <a:rPr lang="ru-RU" dirty="0" err="1" smtClean="0"/>
              <a:t>блок-контейнеры</a:t>
            </a:r>
            <a:r>
              <a:rPr lang="ru-RU" dirty="0" smtClean="0"/>
              <a:t>, обеспечивающие размещение базового и коммутационного оборудования (в том числе, в близи несущих конструкций), а также инженерного оборудования для обеспечения функционирования </a:t>
            </a:r>
            <a:r>
              <a:rPr lang="ru-RU" dirty="0" err="1" smtClean="0"/>
              <a:t>блок-контейнера</a:t>
            </a:r>
            <a:r>
              <a:rPr lang="ru-RU" dirty="0" smtClean="0"/>
              <a:t> и базового оборудования в режиме 24/7/365 автономно (без присутствия обслуживающего персонала) в заданных климатических условиях;</a:t>
            </a:r>
          </a:p>
          <a:p>
            <a:r>
              <a:rPr lang="ru-RU" dirty="0" smtClean="0"/>
              <a:t>линии и каналы связи для диспетчерских систем, базового и коммутационного оборудования.</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39</a:t>
            </a:fld>
            <a:endParaRPr lang="ru-RU"/>
          </a:p>
        </p:txBody>
      </p:sp>
      <p:sp>
        <p:nvSpPr>
          <p:cNvPr id="3" name="Содержимое 2"/>
          <p:cNvSpPr>
            <a:spLocks noGrp="1"/>
          </p:cNvSpPr>
          <p:nvPr>
            <p:ph sz="quarter" idx="1"/>
          </p:nvPr>
        </p:nvSpPr>
        <p:spPr/>
        <p:txBody>
          <a:bodyPr>
            <a:normAutofit fontScale="55000" lnSpcReduction="20000"/>
          </a:bodyPr>
          <a:lstStyle/>
          <a:p>
            <a:pPr lvl="0"/>
            <a:r>
              <a:rPr lang="ru-RU" dirty="0" smtClean="0"/>
              <a:t>Основные функции:</a:t>
            </a:r>
          </a:p>
          <a:p>
            <a:r>
              <a:rPr lang="ru-RU" dirty="0" smtClean="0"/>
              <a:t>оперативная гарантированная голосовая связь: индивидуальный и групповой вызов;</a:t>
            </a:r>
          </a:p>
          <a:p>
            <a:r>
              <a:rPr lang="ru-RU" dirty="0" smtClean="0"/>
              <a:t>экстренный приоритетный вызов («тревожная кнопка»);</a:t>
            </a:r>
          </a:p>
          <a:p>
            <a:r>
              <a:rPr lang="ru-RU" dirty="0" smtClean="0"/>
              <a:t>прием-передача коротких текстовых сообщений;</a:t>
            </a:r>
          </a:p>
          <a:p>
            <a:r>
              <a:rPr lang="ru-RU" dirty="0" smtClean="0"/>
              <a:t>передача статусных сообщений (прим. – специально определенных сигналов оповещения);</a:t>
            </a:r>
          </a:p>
          <a:p>
            <a:r>
              <a:rPr lang="ru-RU" dirty="0" smtClean="0"/>
              <a:t>радиосвязь вне пределов покрытия сети (прим. – режим прямой связи);</a:t>
            </a:r>
          </a:p>
          <a:p>
            <a:r>
              <a:rPr lang="ru-RU" dirty="0" smtClean="0"/>
              <a:t>защита от несанкционированного доступа;</a:t>
            </a:r>
          </a:p>
          <a:p>
            <a:r>
              <a:rPr lang="ru-RU" dirty="0" smtClean="0"/>
              <a:t>диспетчеризация вызовов и управление абонентами (включая группировку и определение приоритетности).</a:t>
            </a:r>
          </a:p>
          <a:p>
            <a:pPr lvl="0"/>
            <a:r>
              <a:rPr lang="ru-RU" dirty="0" smtClean="0"/>
              <a:t>Дополнительные функции:</a:t>
            </a:r>
          </a:p>
          <a:p>
            <a:r>
              <a:rPr lang="ru-RU" dirty="0" smtClean="0"/>
              <a:t>определение местоположения радиостанции (при использовании ГЛОНАСС);</a:t>
            </a:r>
          </a:p>
          <a:p>
            <a:r>
              <a:rPr lang="ru-RU" dirty="0" smtClean="0"/>
              <a:t>передача малообъемных данных (файлы, техническая и справочная информация, запросы в базы данных и т.п.);</a:t>
            </a:r>
          </a:p>
          <a:p>
            <a:r>
              <a:rPr lang="ru-RU" dirty="0" smtClean="0"/>
              <a:t>дистанционное прослушивание диспетчером обстановки вблизи удаленной радиостанции;</a:t>
            </a:r>
          </a:p>
          <a:p>
            <a:r>
              <a:rPr lang="ru-RU" dirty="0" smtClean="0"/>
              <a:t>шифрование переговоров;</a:t>
            </a:r>
          </a:p>
          <a:p>
            <a:r>
              <a:rPr lang="ru-RU" dirty="0" smtClean="0"/>
              <a:t>выход в телефонную сеть общего пользования.</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стандарта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a:t>
            </a:fld>
            <a:endParaRPr lang="ru-RU"/>
          </a:p>
        </p:txBody>
      </p:sp>
      <p:sp>
        <p:nvSpPr>
          <p:cNvPr id="3" name="Содержимое 2"/>
          <p:cNvSpPr>
            <a:spLocks noGrp="1"/>
          </p:cNvSpPr>
          <p:nvPr>
            <p:ph sz="quarter" idx="1"/>
          </p:nvPr>
        </p:nvSpPr>
        <p:spPr/>
        <p:txBody>
          <a:bodyPr>
            <a:normAutofit fontScale="85000" lnSpcReduction="20000"/>
          </a:bodyPr>
          <a:lstStyle/>
          <a:p>
            <a:r>
              <a:rPr lang="ru-RU" dirty="0" smtClean="0"/>
              <a:t>объединение разрозненных локально-вычислительных сетей филиалов, территориальных управлений, дочерних и зависимых обществ и структурных подразделений Государственной компании «</a:t>
            </a:r>
            <a:r>
              <a:rPr lang="ru-RU" dirty="0" err="1" smtClean="0"/>
              <a:t>Автодор</a:t>
            </a:r>
            <a:r>
              <a:rPr lang="ru-RU" dirty="0" smtClean="0"/>
              <a:t>»;</a:t>
            </a:r>
          </a:p>
          <a:p>
            <a:pPr lvl="0"/>
            <a:r>
              <a:rPr lang="ru-RU" dirty="0" smtClean="0"/>
              <a:t>систематизировать, оптимизировать и унифицировать процессы разработки технических решений в построении сетей связи и передачи данных;</a:t>
            </a:r>
          </a:p>
          <a:p>
            <a:pPr lvl="0"/>
            <a:r>
              <a:rPr lang="ru-RU" dirty="0" smtClean="0"/>
              <a:t>повысить качество выпускаемой проектной и рабочей документации;</a:t>
            </a:r>
          </a:p>
          <a:p>
            <a:pPr lvl="0"/>
            <a:r>
              <a:rPr lang="ru-RU" dirty="0" smtClean="0"/>
              <a:t>сократить сроки проектирования;</a:t>
            </a:r>
          </a:p>
          <a:p>
            <a:pPr lvl="0"/>
            <a:r>
              <a:rPr lang="ru-RU" dirty="0" smtClean="0"/>
              <a:t>реализовать необходимый набор сервисов для технологического и корпоративного сегментов, а также сторонним пользователям;</a:t>
            </a:r>
          </a:p>
          <a:p>
            <a:r>
              <a:rPr lang="ru-RU" dirty="0" smtClean="0"/>
              <a:t>сократить сроки выполнения работ;</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40</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Технические требования:</a:t>
            </a:r>
          </a:p>
          <a:p>
            <a:r>
              <a:rPr lang="ru-RU" dirty="0" smtClean="0"/>
              <a:t>высокая скорость соединения (~ 0,35 сек.) в режиме группового вызова («</a:t>
            </a:r>
            <a:r>
              <a:rPr lang="ru-RU" dirty="0" err="1" smtClean="0"/>
              <a:t>один-ко-многим</a:t>
            </a:r>
            <a:r>
              <a:rPr lang="ru-RU" dirty="0" smtClean="0"/>
              <a:t>»);</a:t>
            </a:r>
          </a:p>
          <a:p>
            <a:r>
              <a:rPr lang="ru-RU" dirty="0" smtClean="0"/>
              <a:t>независимость от перегрузок сетей связи общего пользования;</a:t>
            </a:r>
          </a:p>
          <a:p>
            <a:r>
              <a:rPr lang="ru-RU" dirty="0" smtClean="0"/>
              <a:t>интеграция с автоматизированными информационными системами (на базе стандартных протоколов пакетной коммутации);</a:t>
            </a:r>
          </a:p>
          <a:p>
            <a:r>
              <a:rPr lang="ru-RU" dirty="0" smtClean="0"/>
              <a:t>организация сложных схем групповой связи (разделенные группы связи подчиненных и руководителей, выборочное и общее прослушивание групп, определение приоритетов для абонентов и т.д.);</a:t>
            </a:r>
          </a:p>
          <a:p>
            <a:r>
              <a:rPr lang="ru-RU" dirty="0" smtClean="0"/>
              <a:t>возможность реализации оперативного межведомственного взаимодействия.</a:t>
            </a:r>
          </a:p>
          <a:p>
            <a:r>
              <a:rPr lang="ru-RU" dirty="0" smtClean="0"/>
              <a:t>обеспечивают оптимальное использование частотного ресурса.</a:t>
            </a:r>
          </a:p>
          <a:p>
            <a:pPr>
              <a:buNone/>
            </a:pP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41</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Принципы организации систем радиосвязи TETRA для обеспечения функционирования ИТС, обеспечения транспортной безопасности и обеспечения деятельности по обеспечению эксплуатационного  состояния автодорог Государственной компании «</a:t>
            </a:r>
            <a:r>
              <a:rPr lang="ru-RU" dirty="0" err="1" smtClean="0"/>
              <a:t>Автодор</a:t>
            </a:r>
            <a:r>
              <a:rPr lang="ru-RU" dirty="0" smtClean="0"/>
              <a:t>»:</a:t>
            </a:r>
          </a:p>
          <a:p>
            <a:r>
              <a:rPr lang="ru-RU" dirty="0" smtClean="0"/>
              <a:t> размещение несущих конструкций и </a:t>
            </a:r>
            <a:r>
              <a:rPr lang="ru-RU" dirty="0" err="1" smtClean="0"/>
              <a:t>блок-контейнеров</a:t>
            </a:r>
            <a:r>
              <a:rPr lang="ru-RU" dirty="0" smtClean="0"/>
              <a:t> с оборудованием в полосе отвода и придорожных полосах с периодичностью 15-18 км [74];</a:t>
            </a:r>
          </a:p>
          <a:p>
            <a:r>
              <a:rPr lang="ru-RU" dirty="0" smtClean="0"/>
              <a:t> выбор максимально возможной высоты несущих конструкций;</a:t>
            </a:r>
          </a:p>
          <a:p>
            <a:r>
              <a:rPr lang="ru-RU" dirty="0" smtClean="0"/>
              <a:t> обеспечение возможности автономного электроснабжения каждого </a:t>
            </a:r>
            <a:r>
              <a:rPr lang="ru-RU" dirty="0" err="1" smtClean="0"/>
              <a:t>блок-контейнера</a:t>
            </a:r>
            <a:r>
              <a:rPr lang="ru-RU" dirty="0" smtClean="0"/>
              <a:t>;</a:t>
            </a:r>
          </a:p>
          <a:p>
            <a:r>
              <a:rPr lang="ru-RU" dirty="0" smtClean="0"/>
              <a:t> использование в качестве линий и каналов связи ВОЛС и РРЛС;</a:t>
            </a:r>
          </a:p>
          <a:p>
            <a:r>
              <a:rPr lang="ru-RU" dirty="0" smtClean="0"/>
              <a:t> наличие функциональной и аппаратной совместимости с уже созданными сетями радиосвязи TETRA государственных структур.</a:t>
            </a:r>
          </a:p>
          <a:p>
            <a:pPr>
              <a:buNone/>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42</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Диапазон рабочих частот сети оперативной радиосвязи должен выбираться в соответствии с таблицей распределения полос частот между </a:t>
            </a:r>
            <a:r>
              <a:rPr lang="ru-RU" dirty="0" err="1" smtClean="0"/>
              <a:t>радиослужбами</a:t>
            </a:r>
            <a:r>
              <a:rPr lang="ru-RU" dirty="0" smtClean="0"/>
              <a:t> Российской Федерации, решениями Государственной комиссии по радиочастотам и рекомендациям выбранного стандарта радиосвязи. Окончательный выбор диапазона рабочих частот должен проводиться после проведения </a:t>
            </a:r>
            <a:r>
              <a:rPr lang="ru-RU" dirty="0" err="1" smtClean="0"/>
              <a:t>предпроектных</a:t>
            </a:r>
            <a:r>
              <a:rPr lang="ru-RU" dirty="0" smtClean="0"/>
              <a:t> работ и подачи заявки по получение разрешения на использование радиочастот.</a:t>
            </a:r>
          </a:p>
          <a:p>
            <a:pPr lvl="0"/>
            <a:r>
              <a:rPr lang="ru-RU" dirty="0" smtClean="0"/>
              <a:t>Базовые станции могут размещаться:</a:t>
            </a:r>
          </a:p>
          <a:p>
            <a:r>
              <a:rPr lang="ru-RU" dirty="0" smtClean="0"/>
              <a:t>в помещениях существующих объектов ИТС и  связи (АМТС, АТС, РТПС, РРС и др.). При этом антенные устройства размещаются на существующих мачтах, опорах или на специальных металлоконструкциях, устанавливаемых на крышах или стенах зданий;</a:t>
            </a:r>
          </a:p>
          <a:p>
            <a:r>
              <a:rPr lang="ru-RU" dirty="0" smtClean="0"/>
              <a:t>в помещениях производственных, административных, жилых и общественных зданий. Антенные устройства размещаются на специальных металлоконструкциях на крыше и стенах зданий, на существующих опорах, высотных сооружениях (антенных и осветительных опорах, дымовых трубах и др.), либо предусматривается строительство новых опор.</a:t>
            </a:r>
          </a:p>
          <a:p>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43</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Связь системы коммутации сети оперативной радиосвязи с телефонной сетью и сетью передачи данных  осуществляется каналам опорной сети с использованием набора протоколов по технологии </a:t>
            </a:r>
            <a:r>
              <a:rPr lang="ru-RU" dirty="0" err="1" smtClean="0"/>
              <a:t>Ethernet</a:t>
            </a:r>
            <a:r>
              <a:rPr lang="ru-RU" dirty="0" smtClean="0"/>
              <a:t> .</a:t>
            </a:r>
          </a:p>
          <a:p>
            <a:pPr lvl="0"/>
            <a:r>
              <a:rPr lang="ru-RU" dirty="0" smtClean="0"/>
              <a:t>В большинстве случаев сеть оперативной радиосвязи будет иметь линейную топологию построения, повторяющую линию автодороги. В отдельных случаях сеть может иметь ячеистую структуру.</a:t>
            </a:r>
          </a:p>
          <a:p>
            <a:pPr lvl="0"/>
            <a:r>
              <a:rPr lang="ru-RU" dirty="0" smtClean="0"/>
              <a:t>Сеть оперативной радиосвязи взаимодействует с подсистемой связи на следующих уровнях:</a:t>
            </a:r>
          </a:p>
          <a:p>
            <a:pPr lvl="0"/>
            <a:r>
              <a:rPr lang="ru-RU" dirty="0" smtClean="0"/>
              <a:t>телефонной сети, для обеспечения связи подвижных абонентов с стационарными объектами и выходом на сеть связи общего пользования;</a:t>
            </a:r>
          </a:p>
          <a:p>
            <a:pPr lvl="0"/>
            <a:r>
              <a:rPr lang="ru-RU" dirty="0" smtClean="0"/>
              <a:t>сети передачи данных на магистральном уровне как с транспортной системой, используемой для соединения основных элементов сети оперативной радиосвязи (подсистемы базовых станций, устройств управления базовыми станциями, диспетчерскими центрами);</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оперативной радиосвязи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44</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В качестве единого интерфейса взаимодействия должен быть использован набор протоколов по технологии </a:t>
            </a:r>
            <a:r>
              <a:rPr lang="ru-RU" dirty="0" err="1" smtClean="0"/>
              <a:t>Ethernet</a:t>
            </a:r>
            <a:r>
              <a:rPr lang="ru-RU" dirty="0" smtClean="0"/>
              <a:t> (серия стандартов IEEE 802.3).</a:t>
            </a:r>
          </a:p>
          <a:p>
            <a:pPr lvl="0"/>
            <a:r>
              <a:rPr lang="ru-RU" dirty="0" smtClean="0"/>
              <a:t>Основным протоколом взаимодействия должен быть маршрутизируемый протокол сетевого уровня (IP).</a:t>
            </a:r>
          </a:p>
          <a:p>
            <a:pPr lvl="0"/>
            <a:r>
              <a:rPr lang="ru-RU" dirty="0" smtClean="0"/>
              <a:t>Абонентские радиостанции должны обеспечивать режим </a:t>
            </a:r>
            <a:r>
              <a:rPr lang="en-US" dirty="0" smtClean="0"/>
              <a:t>DMO</a:t>
            </a:r>
            <a:r>
              <a:rPr lang="ru-RU" dirty="0" smtClean="0"/>
              <a:t> установления соединений через </a:t>
            </a:r>
            <a:r>
              <a:rPr lang="ru-RU" dirty="0" err="1" smtClean="0"/>
              <a:t>SwMI</a:t>
            </a:r>
            <a:r>
              <a:rPr lang="ru-RU" dirty="0" smtClean="0"/>
              <a:t> и/или режим прямого соединения для непосредственной радиосвязи с другими абонентскими радиостанциями, минуя  </a:t>
            </a:r>
            <a:r>
              <a:rPr lang="ru-RU" dirty="0" err="1" smtClean="0"/>
              <a:t>SwMI</a:t>
            </a:r>
            <a:r>
              <a:rPr lang="ru-RU" dirty="0" smtClean="0"/>
              <a:t>. Использование режима DMO абонентской радиостанцией допускается при наличии частот, специально выделенных для непосредственной радиосвязи.</a:t>
            </a:r>
          </a:p>
          <a:p>
            <a:pPr lvl="0"/>
            <a:r>
              <a:rPr lang="ru-RU" dirty="0" smtClean="0"/>
              <a:t>Мощность передатчика радиостанции в портативном (носимом) исполнении не должна превышать 2 Вт.</a:t>
            </a:r>
          </a:p>
          <a:p>
            <a:pPr lvl="0"/>
            <a:r>
              <a:rPr lang="ru-RU" dirty="0" smtClean="0"/>
              <a:t>Мощность передатчика радиостанции в мобильном (возимом) исполнении не должна превышать 10 Вт.</a:t>
            </a:r>
          </a:p>
          <a:p>
            <a:pPr lvl="0"/>
            <a:r>
              <a:rPr lang="ru-RU" dirty="0" smtClean="0"/>
              <a:t>Мощность передатчика радиостанции в стационарном исполнении не должна превышать 30 Вт.</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229600" cy="998984"/>
          </a:xfrm>
        </p:spPr>
        <p:txBody>
          <a:bodyPr>
            <a:normAutofit fontScale="90000"/>
          </a:bodyPr>
          <a:lstStyle/>
          <a:p>
            <a:pPr lvl="0"/>
            <a:r>
              <a:rPr lang="ru-RU" dirty="0" smtClean="0"/>
              <a:t> </a:t>
            </a:r>
            <a:r>
              <a:rPr lang="ru-RU" sz="2700" dirty="0" smtClean="0"/>
              <a:t>Беспроводная сеть малого радиуса действия </a:t>
            </a:r>
            <a:br>
              <a:rPr lang="ru-RU" sz="2700" dirty="0" smtClean="0"/>
            </a:br>
            <a:endParaRPr lang="ru-RU" sz="2700"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45</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en-US" dirty="0" smtClean="0"/>
              <a:t>DSRC</a:t>
            </a:r>
            <a:r>
              <a:rPr lang="ru-RU" dirty="0" smtClean="0"/>
              <a:t> – технология, разработанная для беспроводной передачи информации между высокоскоростными транспортными средствами и объектами транспортной инфраструктуры с целью обеспечения работы </a:t>
            </a:r>
            <a:r>
              <a:rPr lang="ru-RU" dirty="0" smtClean="0">
                <a:hlinkClick r:id="rId2" tooltip="Интеллектуальная транспортная система"/>
              </a:rPr>
              <a:t>интеллектуальной транспортной системы</a:t>
            </a:r>
            <a:r>
              <a:rPr lang="ru-RU" dirty="0" smtClean="0"/>
              <a:t>. Данная технология рекомендуется  для разработок и внедрения с целью перспективного  развития ИТС в Государственной компании «</a:t>
            </a:r>
            <a:r>
              <a:rPr lang="ru-RU" dirty="0" err="1" smtClean="0"/>
              <a:t>Автодор</a:t>
            </a:r>
            <a:r>
              <a:rPr lang="ru-RU" dirty="0" smtClean="0"/>
              <a:t>».</a:t>
            </a:r>
          </a:p>
          <a:p>
            <a:pPr lvl="0"/>
            <a:r>
              <a:rPr lang="ru-RU" dirty="0" smtClean="0"/>
              <a:t>Устройства DSRC, созданные в соответствии с международными стандартами IEEE 802.11р и IEEE 1609 позволяют решать проблему оперативной передачи данных между автомобилями и объектами транспортной инфраструктуры с одновременной минимизацией расходов на центры обработки данных, без создания дорогостоящей инфраструктуры и </a:t>
            </a:r>
            <a:r>
              <a:rPr lang="ru-RU" dirty="0" err="1" smtClean="0"/>
              <a:t>задействования</a:t>
            </a:r>
            <a:r>
              <a:rPr lang="ru-RU" dirty="0" smtClean="0"/>
              <a:t> глобальных каналов коммуникаций.</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Беспроводная сеть малого радиуса действия</a:t>
            </a:r>
            <a:endParaRPr lang="ru-RU" sz="2400"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46</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Внедрение системы DSRC – это потребность в эффективном средстве бесконтактного автоматического сбора платежей за проезд платных участков дорог, услуги парковки и прочие сервисы.</a:t>
            </a:r>
          </a:p>
          <a:p>
            <a:r>
              <a:rPr lang="ru-RU" dirty="0" smtClean="0"/>
              <a:t>Дополнение DSRC технологиями динамической маршрутизации для построения </a:t>
            </a:r>
            <a:r>
              <a:rPr lang="ru-RU" dirty="0" err="1" smtClean="0"/>
              <a:t>одноранговых</a:t>
            </a:r>
            <a:r>
              <a:rPr lang="ru-RU" dirty="0" smtClean="0"/>
              <a:t> сетей, сетей, устойчивых к задержкам, глобального </a:t>
            </a:r>
            <a:r>
              <a:rPr lang="ru-RU" dirty="0" err="1" smtClean="0"/>
              <a:t>геопозиционирования</a:t>
            </a:r>
            <a:r>
              <a:rPr lang="ru-RU" dirty="0" smtClean="0"/>
              <a:t> GLONASS/GPS и средствами первичной обработки данных непосредственно на приемо-передающих устройствах без отправки больших объемов информации в вычислительные центры позволяет закрыть большинство проблем, характерных для традиционных систем управления и связи. При строительстве сети связи на базе технологии DSRC, согласно решению ГКРЧ № 11-11-01-2 от 11.03.2011, для придорожных РЭС требуется получение в установленном порядке разрешения на использование радиочастот, которое выдается на основании заключения экспертизы радиочастотной службы о возможности использования заявляемых РЭС и их электромагнитной совместимости с действующими и планируемыми РЭС</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Сеть широкополосного радиодоступа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47</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Сеть широкополосного радиодоступа  платных автодорог должна обеспечивать организацию высокоскоростных каналов передачи данных для подключения:</a:t>
            </a:r>
          </a:p>
          <a:p>
            <a:pPr lvl="0"/>
            <a:r>
              <a:rPr lang="ru-RU" dirty="0" smtClean="0"/>
              <a:t>оборудования технологических подсистем; </a:t>
            </a:r>
          </a:p>
          <a:p>
            <a:pPr lvl="0"/>
            <a:r>
              <a:rPr lang="ru-RU" dirty="0" smtClean="0"/>
              <a:t>систем взимания платы; </a:t>
            </a:r>
          </a:p>
          <a:p>
            <a:pPr lvl="0"/>
            <a:r>
              <a:rPr lang="ru-RU" dirty="0" smtClean="0"/>
              <a:t>подключения ЛВС. </a:t>
            </a:r>
          </a:p>
          <a:p>
            <a:pPr lvl="0"/>
            <a:r>
              <a:rPr lang="ru-RU" dirty="0" smtClean="0"/>
              <a:t>Сеть широкополосного радиодоступа используется в тех случаях, когда подключение пользователей сети передачи данных другими способами невозможно или экономически не выгодно. СШРД организует типовые каналы тракты сети передачи данных, с использованием типовых протоколов и интерфейсов.</a:t>
            </a:r>
          </a:p>
          <a:p>
            <a:pPr lvl="0"/>
            <a:r>
              <a:rPr lang="ru-RU" dirty="0" smtClean="0"/>
              <a:t>Сеть широкополосного радиодоступа используется для подключения стационарных абонентов. Подключение подвижных абонентов возможно только при соблюдений требований нормативных документов по использованию радиочастотного спектра.</a:t>
            </a:r>
          </a:p>
          <a:p>
            <a:pPr>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Сеть широкополосного радиодоступа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48</a:t>
            </a:fld>
            <a:endParaRPr lang="ru-RU"/>
          </a:p>
        </p:txBody>
      </p:sp>
      <p:sp>
        <p:nvSpPr>
          <p:cNvPr id="3" name="Содержимое 2"/>
          <p:cNvSpPr>
            <a:spLocks noGrp="1"/>
          </p:cNvSpPr>
          <p:nvPr>
            <p:ph sz="quarter" idx="1"/>
          </p:nvPr>
        </p:nvSpPr>
        <p:spPr/>
        <p:txBody>
          <a:bodyPr>
            <a:normAutofit fontScale="85000" lnSpcReduction="10000"/>
          </a:bodyPr>
          <a:lstStyle/>
          <a:p>
            <a:pPr lvl="0"/>
            <a:r>
              <a:rPr lang="ru-RU" dirty="0" smtClean="0"/>
              <a:t>Сеть широкополосного радиодоступа предоставляет своим абонентам полный перечень услуг оказываемых в сетях передачи данных. Для оказания услуг абонентам СШРД используется тоже оборудование, что и в основной телекоммуникационной сети платных автодорог. В отдельных случаях может использоваться собственная система управления услугами.</a:t>
            </a:r>
          </a:p>
          <a:p>
            <a:pPr lvl="0"/>
            <a:r>
              <a:rPr lang="ru-RU" dirty="0" smtClean="0"/>
              <a:t>Сеть широкополосного радиодоступа состоит из </a:t>
            </a:r>
            <a:r>
              <a:rPr lang="ru-RU" dirty="0" err="1" smtClean="0"/>
              <a:t>радиоподсистемы</a:t>
            </a:r>
            <a:r>
              <a:rPr lang="ru-RU" dirty="0" smtClean="0"/>
              <a:t>, системы управления услугами, системы управления сетью, абонентского оборудования .</a:t>
            </a:r>
          </a:p>
          <a:p>
            <a:pPr lvl="0"/>
            <a:r>
              <a:rPr lang="ru-RU" dirty="0" err="1" smtClean="0"/>
              <a:t>Радиоподсистема</a:t>
            </a:r>
            <a:r>
              <a:rPr lang="ru-RU" dirty="0" smtClean="0"/>
              <a:t> включает в свой состав базовые станции и транспортную сеть использующую ресурсы сети передачи данных. </a:t>
            </a:r>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Сеть широкополосного радиодоступа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49</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Система управления услуг обеспечивает идентификацию пользователей и предоставление им заранее определенного набора услуг в соответствии со статусом абонента.</a:t>
            </a:r>
          </a:p>
          <a:p>
            <a:pPr lvl="0"/>
            <a:r>
              <a:rPr lang="ru-RU" dirty="0" smtClean="0"/>
              <a:t>Система управления оборудованием используется для конфигурирования и мониторинга </a:t>
            </a:r>
            <a:r>
              <a:rPr lang="ru-RU" dirty="0" err="1" smtClean="0"/>
              <a:t>радиоподсистемы</a:t>
            </a:r>
            <a:r>
              <a:rPr lang="ru-RU" dirty="0" smtClean="0"/>
              <a:t> и абонентского оборудования. </a:t>
            </a:r>
          </a:p>
          <a:p>
            <a:pPr lvl="0"/>
            <a:r>
              <a:rPr lang="ru-RU" dirty="0" smtClean="0"/>
              <a:t>Абонентское оборудование сети оперативной радиосвязи стационарное, у абонента должно быть предусмотрено место для размещения антенных систем и внешних блоков.</a:t>
            </a:r>
          </a:p>
          <a:p>
            <a:pPr lvl="0"/>
            <a:r>
              <a:rPr lang="ru-RU" dirty="0" smtClean="0"/>
              <a:t>Связь в системе организуется по радиальному принципу базовая станция сети широкополосного радиодоступа – абонент.</a:t>
            </a:r>
          </a:p>
          <a:p>
            <a:pPr lvl="0"/>
            <a:r>
              <a:rPr lang="ru-RU" dirty="0" smtClean="0"/>
              <a:t>Подсистема базовых станций СШРД должна обеспечивать организацию подключения оборудования технологических подсистем, систем взимания платы, подключения ЛВС в тех местах, где использование проводных систем невозможно.</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Ожидаемый результат ввода стандарта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a:t>
            </a:fld>
            <a:endParaRPr lang="ru-RU"/>
          </a:p>
        </p:txBody>
      </p:sp>
      <p:sp>
        <p:nvSpPr>
          <p:cNvPr id="3" name="Содержимое 2"/>
          <p:cNvSpPr>
            <a:spLocks noGrp="1"/>
          </p:cNvSpPr>
          <p:nvPr>
            <p:ph sz="quarter" idx="1"/>
          </p:nvPr>
        </p:nvSpPr>
        <p:spPr/>
        <p:txBody>
          <a:bodyPr>
            <a:normAutofit lnSpcReduction="10000"/>
          </a:bodyPr>
          <a:lstStyle/>
          <a:p>
            <a:r>
              <a:rPr lang="ru-RU" dirty="0" smtClean="0"/>
              <a:t>Стандарт обеспечит комплексный подход при проектировании и строительстве систем связи и передачи данных отдельных участков автодорог Государственной компании «</a:t>
            </a:r>
            <a:r>
              <a:rPr lang="ru-RU" dirty="0" err="1" smtClean="0"/>
              <a:t>Автодор</a:t>
            </a:r>
            <a:r>
              <a:rPr lang="ru-RU" dirty="0" smtClean="0"/>
              <a:t>», что позволит создать единую систему связи и передачи данных Государственной компании «</a:t>
            </a:r>
            <a:r>
              <a:rPr lang="ru-RU" dirty="0" err="1" smtClean="0"/>
              <a:t>Автодор</a:t>
            </a:r>
            <a:r>
              <a:rPr lang="ru-RU" dirty="0" smtClean="0"/>
              <a:t>», которая в итоге приведет к четкой модели для обеспечения стратегического планирования, развития, координации, принятия решений, выделения ресурсов и </a:t>
            </a:r>
            <a:r>
              <a:rPr lang="ru-RU" dirty="0" err="1" smtClean="0"/>
              <a:t>бюджетирования</a:t>
            </a:r>
            <a:r>
              <a:rPr lang="ru-RU" dirty="0" smtClean="0"/>
              <a:t>  процесса проектирования и строительства систем связи.</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Сеть широкополосного радиодоступа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50</a:t>
            </a:fld>
            <a:endParaRPr lang="ru-RU"/>
          </a:p>
        </p:txBody>
      </p:sp>
      <p:sp>
        <p:nvSpPr>
          <p:cNvPr id="3" name="Содержимое 2"/>
          <p:cNvSpPr>
            <a:spLocks noGrp="1"/>
          </p:cNvSpPr>
          <p:nvPr>
            <p:ph sz="quarter" idx="1"/>
          </p:nvPr>
        </p:nvSpPr>
        <p:spPr/>
        <p:txBody>
          <a:bodyPr>
            <a:normAutofit fontScale="92500"/>
          </a:bodyPr>
          <a:lstStyle/>
          <a:p>
            <a:pPr lvl="0"/>
            <a:r>
              <a:rPr lang="ru-RU" dirty="0" smtClean="0"/>
              <a:t>Подсистема базовых станций должна использовать разрешенные для применения на территории Российской Федерации стандарты беспроводных систем широкополосного радиодоступа. </a:t>
            </a:r>
          </a:p>
          <a:p>
            <a:pPr lvl="0"/>
            <a:r>
              <a:rPr lang="ru-RU" dirty="0" smtClean="0"/>
              <a:t>Радиопередающее оборудование базовых станций должно функционировать в диапазоне рабочих частот выделенных таблицей распределения полос частот между </a:t>
            </a:r>
            <a:r>
              <a:rPr lang="ru-RU" dirty="0" err="1" smtClean="0"/>
              <a:t>радиослужбами</a:t>
            </a:r>
            <a:r>
              <a:rPr lang="ru-RU" dirty="0" smtClean="0"/>
              <a:t> Российской Федерации в диапазоне частот от 3 кГц до 400 ГГц и решениями Государственной комиссии по радиочастотам.</a:t>
            </a: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Сеть широкополосного радиодоступа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51</a:t>
            </a:fld>
            <a:endParaRPr lang="ru-RU"/>
          </a:p>
        </p:txBody>
      </p:sp>
      <p:sp>
        <p:nvSpPr>
          <p:cNvPr id="3" name="Содержимое 2"/>
          <p:cNvSpPr>
            <a:spLocks noGrp="1"/>
          </p:cNvSpPr>
          <p:nvPr>
            <p:ph sz="quarter" idx="1"/>
          </p:nvPr>
        </p:nvSpPr>
        <p:spPr/>
        <p:txBody>
          <a:bodyPr>
            <a:normAutofit fontScale="85000" lnSpcReduction="20000"/>
          </a:bodyPr>
          <a:lstStyle/>
          <a:p>
            <a:pPr lvl="0"/>
            <a:r>
              <a:rPr lang="ru-RU" dirty="0" smtClean="0"/>
              <a:t>Сеть доступа включает базовые станции и шлюз с сетью обеспечения услуг. Основной задачей базовой станции является установление, поддержание и разъединение радио соединений с обработкой сигнализации и распределением ресурсов среди абонентов.</a:t>
            </a:r>
          </a:p>
          <a:p>
            <a:pPr lvl="0"/>
            <a:r>
              <a:rPr lang="ru-RU" dirty="0" smtClean="0"/>
              <a:t>Абонентское оборудование сети широкополосного радиодоступа в стационарном исполнении включает внешний модуль с антенной системой и абонентский терминал, устанавливаемый в помещении.</a:t>
            </a:r>
          </a:p>
          <a:p>
            <a:pPr lvl="0"/>
            <a:r>
              <a:rPr lang="ru-RU" dirty="0" smtClean="0"/>
              <a:t>В качестве единого интерфейса взаимодействия должен быть использован набор протоколов по технологии </a:t>
            </a:r>
            <a:r>
              <a:rPr lang="ru-RU" dirty="0" err="1" smtClean="0"/>
              <a:t>Ethernet</a:t>
            </a:r>
            <a:r>
              <a:rPr lang="ru-RU" dirty="0" smtClean="0"/>
              <a:t> (серия стандартов IEEE 802.3).</a:t>
            </a:r>
          </a:p>
          <a:p>
            <a:pPr lvl="0"/>
            <a:r>
              <a:rPr lang="ru-RU" dirty="0" smtClean="0"/>
              <a:t>Основным протоколом взаимодействия должен быть маршрутизируемый протокол сетевого уровня (IP).</a:t>
            </a: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Сеть широкополосного радиодоступа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52</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Система управления СШР должна обеспечивать мониторинг, контроль, конфигурирование и управление базовыми станциями. Программное обеспечение системы управления должно быть реализовано с использованием систем программирования с открытым кодом.</a:t>
            </a:r>
          </a:p>
          <a:p>
            <a:pPr lvl="0"/>
            <a:r>
              <a:rPr lang="ru-RU" dirty="0" smtClean="0"/>
              <a:t>Система управления сетью реализует следующие функции:</a:t>
            </a:r>
          </a:p>
          <a:p>
            <a:pPr lvl="0"/>
            <a:r>
              <a:rPr lang="ru-RU" dirty="0" smtClean="0"/>
              <a:t>мониторинг состояния  оборудования базовых станций;</a:t>
            </a:r>
          </a:p>
          <a:p>
            <a:pPr lvl="0"/>
            <a:r>
              <a:rPr lang="ru-RU" dirty="0" smtClean="0"/>
              <a:t> контроль и конфигурирование оборудования базовых станций;</a:t>
            </a:r>
          </a:p>
          <a:p>
            <a:pPr lvl="0"/>
            <a:r>
              <a:rPr lang="ru-RU" dirty="0" smtClean="0"/>
              <a:t> сбор данных о характеристиках линии связи;</a:t>
            </a:r>
          </a:p>
          <a:p>
            <a:pPr lvl="0"/>
            <a:r>
              <a:rPr lang="ru-RU" dirty="0" smtClean="0"/>
              <a:t> обновление конфигурации сети широкополосного радиодоступа.</a:t>
            </a:r>
          </a:p>
          <a:p>
            <a:pPr lvl="0"/>
            <a:r>
              <a:rPr lang="ru-RU" dirty="0" smtClean="0"/>
              <a:t>Система управления должна быть реализована по технологии клиент/сервер с поддержкой протокола SNMP [46]и возможностью интеграции в другие системы управления сетью.</a:t>
            </a:r>
          </a:p>
          <a:p>
            <a:pPr lvl="0"/>
            <a:r>
              <a:rPr lang="ru-RU" dirty="0" smtClean="0"/>
              <a:t>Система управления должна предоставлять возможность управления и контроля состояния оборудование не только из центра управления связью, но и использованием удаленных мобильных терминалов.</a:t>
            </a:r>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534400" cy="758952"/>
          </a:xfrm>
        </p:spPr>
        <p:txBody>
          <a:bodyPr>
            <a:normAutofit fontScale="90000"/>
          </a:bodyPr>
          <a:lstStyle/>
          <a:p>
            <a:pPr lvl="0"/>
            <a:r>
              <a:rPr lang="ru-RU" dirty="0" smtClean="0"/>
              <a:t> Сеть радиовещания</a:t>
            </a:r>
            <a:br>
              <a:rPr lang="ru-RU" dirty="0" smtClean="0"/>
            </a:b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53</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Сеть радиовещания в FM диапазоне предназначена для трансляции в </a:t>
            </a:r>
            <a:r>
              <a:rPr lang="ru-RU" dirty="0" err="1" smtClean="0"/>
              <a:t>радиоэфир</a:t>
            </a:r>
            <a:r>
              <a:rPr lang="ru-RU" dirty="0" smtClean="0"/>
              <a:t> </a:t>
            </a:r>
            <a:r>
              <a:rPr lang="ru-RU" dirty="0" err="1" smtClean="0"/>
              <a:t>контента</a:t>
            </a:r>
            <a:r>
              <a:rPr lang="ru-RU" dirty="0" smtClean="0"/>
              <a:t> – радиопередач, музыкальных программ, рекламы  и сигналов оповещения из эфирной студии. </a:t>
            </a:r>
          </a:p>
          <a:p>
            <a:r>
              <a:rPr lang="ru-RU" dirty="0" smtClean="0"/>
              <a:t>Сеть радиовещания представляет собой однонаправленную систему связи: студия – радиослушатель.</a:t>
            </a:r>
          </a:p>
          <a:p>
            <a:pPr lvl="0"/>
            <a:r>
              <a:rPr lang="ru-RU" dirty="0" smtClean="0"/>
              <a:t>Кроме вещания основного </a:t>
            </a:r>
            <a:r>
              <a:rPr lang="ru-RU" dirty="0" err="1" smtClean="0"/>
              <a:t>контента</a:t>
            </a:r>
            <a:r>
              <a:rPr lang="ru-RU" dirty="0" smtClean="0"/>
              <a:t>, сеть может распространять абонентам краткую текстовую информацию с использованием стандарта RDS, проводить синхронизацию времени у абонентских радиоприемников и автоматическую перестройку на частоту вещания заданной радиостанции.</a:t>
            </a:r>
          </a:p>
          <a:p>
            <a:pPr lvl="0"/>
            <a:r>
              <a:rPr lang="ru-RU" dirty="0" smtClean="0"/>
              <a:t>Сеть радиовещания состоит: </a:t>
            </a:r>
          </a:p>
          <a:p>
            <a:pPr lvl="0"/>
            <a:r>
              <a:rPr lang="ru-RU" dirty="0" smtClean="0"/>
              <a:t>из подсистемы подготовки и контроля эфира; </a:t>
            </a:r>
          </a:p>
          <a:p>
            <a:r>
              <a:rPr lang="ru-RU" dirty="0" smtClean="0"/>
              <a:t>подсистемы выдачи программы в </a:t>
            </a:r>
            <a:r>
              <a:rPr lang="ru-RU" dirty="0" err="1" smtClean="0"/>
              <a:t>радиоэфир</a:t>
            </a: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радиовещания</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54</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Для организации FM-радиовещания должен использоваться диапазон рабочих частот 87,5 – 108 МГц выделенный в соответствии с таблицей распределения полос частот между </a:t>
            </a:r>
            <a:r>
              <a:rPr lang="ru-RU" dirty="0" err="1" smtClean="0"/>
              <a:t>радиослужбами</a:t>
            </a:r>
            <a:r>
              <a:rPr lang="ru-RU" dirty="0" smtClean="0"/>
              <a:t> Российской Федерации в диапазоне частот от 3 кГц до 400 ГГц и решениями Государственной комиссии по радиочастотам .</a:t>
            </a:r>
          </a:p>
          <a:p>
            <a:pPr lvl="0"/>
            <a:r>
              <a:rPr lang="ru-RU" dirty="0" smtClean="0"/>
              <a:t>Для сети вещания в общегражданском CB-диапазоне используется 25-30 МГц выделенный в соответствии с таблицей распределения полос частот между </a:t>
            </a:r>
            <a:r>
              <a:rPr lang="ru-RU" dirty="0" err="1" smtClean="0"/>
              <a:t>радиослужбами</a:t>
            </a:r>
            <a:r>
              <a:rPr lang="ru-RU" dirty="0" smtClean="0"/>
              <a:t> Российской Федерации в диапазоне частот от 3 кГц до 400 ГГц и решениями Государственной комиссии по радиочастотам .</a:t>
            </a:r>
          </a:p>
          <a:p>
            <a:pPr lvl="0"/>
            <a:r>
              <a:rPr lang="ru-RU" dirty="0" smtClean="0"/>
              <a:t>Окончательный выбор диапазона рабочих частот должен проводиться после проведения </a:t>
            </a:r>
            <a:r>
              <a:rPr lang="ru-RU" dirty="0" err="1" smtClean="0"/>
              <a:t>предпроектных</a:t>
            </a:r>
            <a:r>
              <a:rPr lang="ru-RU" dirty="0" smtClean="0"/>
              <a:t> работ и подачи заявки по получение разрешения на использование радиочастот.</a:t>
            </a:r>
          </a:p>
          <a:p>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радиовещания</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55</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При выборе местоположения вещательных радиопередающих станций необходимо рассматривать возможность (при соответствующем технико-экономическом обосновании) совмещения с существующими или проектируемыми по другим проектам (в том числе других ведомств) радиорелейными станциями и узлами связи с целью максимального использования сооружений и устройств последних.</a:t>
            </a:r>
          </a:p>
          <a:p>
            <a:pPr lvl="0"/>
            <a:r>
              <a:rPr lang="ru-RU" dirty="0" smtClean="0"/>
              <a:t>Площадки вещательных радиопередающих станций следует размещать на доминирующих высотах с учетом максимально возможного приближения их к населенным пунктам, трассам автомобильных и железных дорог, минимальных затрат на строительство подъездных дорог, линий электропередачи, соединительных линий и инженерных коммуникаций.</a:t>
            </a:r>
          </a:p>
          <a:p>
            <a:pPr lvl="0"/>
            <a:r>
              <a:rPr lang="ru-RU" dirty="0" smtClean="0"/>
              <a:t>Вещательные радиопередающие станции не должны размещаться вблизи объектов, повреждение которых может выводить их из строя.</a:t>
            </a:r>
          </a:p>
          <a:p>
            <a:pPr lvl="0"/>
            <a:r>
              <a:rPr lang="ru-RU" dirty="0" smtClean="0"/>
              <a:t>На площадках вещательных радиопередающих станций должны быть предусмотрены здания и сооружения, предназначенные для размещения оборудования станций ретрансляции эфира и оборудования подготовки радиосигнала, электроустановок и вспомогательных служб: отдельно стоящее техническое здание (контейнер), дизельная, антенная опора, трансформаторная подстанция, склады дизельного топлива, смазочных масел. </a:t>
            </a:r>
          </a:p>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Сеть радиовещания</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56</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Оборудование вещательных радиопередающих станций (за исключением антенн) может размещаться:</a:t>
            </a:r>
          </a:p>
          <a:p>
            <a:pPr lvl="0"/>
            <a:r>
              <a:rPr lang="ru-RU" dirty="0" smtClean="0"/>
              <a:t>в выгораживаемом или встроенном помещении (чердака, технического этажа, машинного отделения лифта или любого этажа здания);</a:t>
            </a:r>
          </a:p>
          <a:p>
            <a:pPr lvl="0"/>
            <a:r>
              <a:rPr lang="ru-RU" dirty="0" smtClean="0"/>
              <a:t>в существующем помещении (чердака, технического этажа, любого этажа здания, подвала);</a:t>
            </a:r>
          </a:p>
          <a:p>
            <a:pPr lvl="0"/>
            <a:r>
              <a:rPr lang="ru-RU" dirty="0" smtClean="0"/>
              <a:t>в специальных контейнерах-аппаратных, которые устанавливаются либо на территории действующих объектов связи вблизи существующих опор (антенные устройства при этом устанавливаются на этих опорах), либо на крыше существующих зданий (антенные устройства при этом располагаются на специальных металлоконструкциях на крыше или стенах зданий), либо в любом удобном месте, согласованном в установленном порядке (антенные устройства устанавливаются на вновь строящейся опоре или на металлоконструкциях, закрепленных к контейнеру).</a:t>
            </a:r>
          </a:p>
          <a:p>
            <a:pPr lvl="0"/>
            <a:r>
              <a:rPr lang="ru-RU" dirty="0" smtClean="0"/>
              <a:t>Доступ для обслуживания вещательных радиопередающих станций должен быть удобен в любое время года.</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smtClean="0"/>
              <a:t>Требования по взаимодействию подсистем между собой</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57</a:t>
            </a:fld>
            <a:endParaRPr lang="ru-RU"/>
          </a:p>
        </p:txBody>
      </p:sp>
      <p:sp>
        <p:nvSpPr>
          <p:cNvPr id="3" name="Содержимое 2"/>
          <p:cNvSpPr>
            <a:spLocks noGrp="1"/>
          </p:cNvSpPr>
          <p:nvPr>
            <p:ph sz="quarter" idx="1"/>
          </p:nvPr>
        </p:nvSpPr>
        <p:spPr/>
        <p:txBody>
          <a:bodyPr>
            <a:normAutofit fontScale="85000" lnSpcReduction="20000"/>
          </a:bodyPr>
          <a:lstStyle/>
          <a:p>
            <a:pPr lvl="0"/>
            <a:r>
              <a:rPr lang="ru-RU" dirty="0" smtClean="0"/>
              <a:t>Связующим звеном всех подсистем обеспечивающим их полноценную функциональность является транспортная сеть связи.</a:t>
            </a:r>
          </a:p>
          <a:p>
            <a:pPr lvl="0"/>
            <a:r>
              <a:rPr lang="ru-RU" dirty="0" smtClean="0"/>
              <a:t>Функциональная и логическая архитектура взаимодействия всех подсистем определяется посредством организации виртуальных логических каналов, наложенных сетей, а также прямых каналов связи.</a:t>
            </a:r>
          </a:p>
          <a:p>
            <a:pPr lvl="0"/>
            <a:r>
              <a:rPr lang="ru-RU" dirty="0" smtClean="0"/>
              <a:t>Все связи с внешними подсистемами проходят через центры управления и их серверные системы формирующие транзакции и запросы во все центры сетей.</a:t>
            </a:r>
          </a:p>
          <a:p>
            <a:pPr lvl="0"/>
            <a:r>
              <a:rPr lang="ru-RU" dirty="0" smtClean="0"/>
              <a:t>Элементы подсистем объединяются в одну сеть на базе подсистемы комплекса телекоммуникационных систем, в которой для реализации каждой задачи организуется свой VPN  уровня L2/3  в транспортной сети IP MPLS. </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по взаимодействию подсистем между собой</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58</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Для организации подключения и взаимодействия подсистем между собой должны использоваться интерфейсы подключения  </a:t>
            </a:r>
            <a:r>
              <a:rPr lang="ru-RU" dirty="0" err="1" smtClean="0"/>
              <a:t>Ethernet</a:t>
            </a:r>
            <a:r>
              <a:rPr lang="ru-RU" dirty="0" smtClean="0"/>
              <a:t>.</a:t>
            </a:r>
          </a:p>
          <a:p>
            <a:pPr lvl="0"/>
            <a:r>
              <a:rPr lang="ru-RU" dirty="0" smtClean="0"/>
              <a:t>В зависимости от структуры сети, предоставляемых сервисов могут быть организованы виртуальные каналы и программно-аппаратное выделение части ресурсов сети в зависимости от потребностей сторонних операторов. </a:t>
            </a:r>
          </a:p>
          <a:p>
            <a:pPr lvl="0"/>
            <a:r>
              <a:rPr lang="ru-RU" dirty="0" smtClean="0"/>
              <a:t>Необходимо обеспечить взаимодействие подсистемы оперативной радиосвязи с подсистемой телефонной связи для организации выхода на ССОП.</a:t>
            </a:r>
          </a:p>
          <a:p>
            <a:pPr lvl="0"/>
            <a:r>
              <a:rPr lang="ru-RU" dirty="0" smtClean="0"/>
              <a:t>Для подключения абонентов подсистемы телефонной связи в структуре ЛВС/СКС необходимо обеспечить соответствующие  емкости и ресурсы (кабельные системы, розетки подключения, порты в коммутационном оборудовании).</a:t>
            </a:r>
          </a:p>
          <a:p>
            <a:pPr lvl="0"/>
            <a:r>
              <a:rPr lang="ru-RU" dirty="0" smtClean="0"/>
              <a:t>Должно быть обеспечено распределение адресного пространства </a:t>
            </a:r>
            <a:r>
              <a:rPr lang="en-US" dirty="0" smtClean="0"/>
              <a:t>IP</a:t>
            </a:r>
            <a:r>
              <a:rPr lang="ru-RU" dirty="0" smtClean="0"/>
              <a:t> адресов для организации подключений и функционирования подсистем связи на базе сети передачи данных.</a:t>
            </a:r>
          </a:p>
          <a:p>
            <a:r>
              <a:rPr lang="ru-RU" dirty="0" smtClean="0"/>
              <a:t>Для организации выхода в интернет абонентам сети широкополосного доступа и ЛВС предусмотреть организацию стыка с провайдером Интернет через сеть передачи данных.</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по взаимодействию подсистем между собой</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59</a:t>
            </a:fld>
            <a:endParaRPr lang="ru-RU"/>
          </a:p>
        </p:txBody>
      </p:sp>
      <p:sp>
        <p:nvSpPr>
          <p:cNvPr id="3" name="Содержимое 2"/>
          <p:cNvSpPr>
            <a:spLocks noGrp="1"/>
          </p:cNvSpPr>
          <p:nvPr>
            <p:ph sz="quarter" idx="1"/>
          </p:nvPr>
        </p:nvSpPr>
        <p:spPr/>
        <p:txBody>
          <a:bodyPr>
            <a:normAutofit fontScale="77500" lnSpcReduction="20000"/>
          </a:bodyPr>
          <a:lstStyle/>
          <a:p>
            <a:pPr lvl="0"/>
            <a:r>
              <a:rPr lang="ru-RU" dirty="0" smtClean="0"/>
              <a:t>Сеть РРЛ обеспечивает взаимодействие с магистральным уровнем сети передачи данных. В качестве единого интерфейса взаимодействия должен быть использован набор протоколов по технологии </a:t>
            </a:r>
            <a:r>
              <a:rPr lang="ru-RU" dirty="0" err="1" smtClean="0"/>
              <a:t>Ethernet</a:t>
            </a:r>
            <a:r>
              <a:rPr lang="ru-RU" dirty="0" smtClean="0"/>
              <a:t> . </a:t>
            </a:r>
          </a:p>
          <a:p>
            <a:pPr lvl="0"/>
            <a:r>
              <a:rPr lang="ru-RU" dirty="0" smtClean="0"/>
              <a:t>Сеть оперативной радиосвязи взаимодействует с подсистемой связи на уровне:</a:t>
            </a:r>
          </a:p>
          <a:p>
            <a:pPr lvl="0"/>
            <a:r>
              <a:rPr lang="ru-RU" dirty="0" smtClean="0"/>
              <a:t>телефонной сети, для обеспечения связи подвижных абонентов со стационарными объектами и обеспечением выхода на сеть связи общего пользования;</a:t>
            </a:r>
          </a:p>
          <a:p>
            <a:pPr lvl="0"/>
            <a:r>
              <a:rPr lang="ru-RU" dirty="0" smtClean="0"/>
              <a:t>сети передачи данных на магистральном уровне как с транспортной системой, используемой для соединения основных элементов сети оперативной радиосвязи (подсистемы базовых станций, устройств управления базовыми станциями, диспетчерскими центрами);</a:t>
            </a:r>
          </a:p>
          <a:p>
            <a:pPr lvl="0"/>
            <a:r>
              <a:rPr lang="ru-RU" dirty="0" smtClean="0"/>
              <a:t>сети передачи данных на уровне агрегации и доступа.</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dirty="0" smtClean="0"/>
              <a:t>Требования к подсистемам связи и передачи данных</a:t>
            </a:r>
            <a:endParaRPr lang="ru-RU" sz="2800"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a:t>
            </a:fld>
            <a:endParaRPr lang="ru-RU"/>
          </a:p>
        </p:txBody>
      </p:sp>
      <p:sp>
        <p:nvSpPr>
          <p:cNvPr id="3" name="Содержимое 2"/>
          <p:cNvSpPr>
            <a:spLocks noGrp="1"/>
          </p:cNvSpPr>
          <p:nvPr>
            <p:ph sz="quarter" idx="1"/>
          </p:nvPr>
        </p:nvSpPr>
        <p:spPr/>
        <p:txBody>
          <a:bodyPr/>
          <a:lstStyle/>
          <a:p>
            <a:r>
              <a:rPr lang="ru-RU" dirty="0" smtClean="0"/>
              <a:t>Транспортная сеть передачи данных</a:t>
            </a:r>
          </a:p>
          <a:p>
            <a:r>
              <a:rPr lang="ru-RU" dirty="0" smtClean="0"/>
              <a:t>Транспортная сеть на базе радиорелейной линии </a:t>
            </a:r>
          </a:p>
          <a:p>
            <a:r>
              <a:rPr lang="ru-RU" dirty="0" smtClean="0"/>
              <a:t>Телефонная сеть</a:t>
            </a:r>
          </a:p>
          <a:p>
            <a:r>
              <a:rPr lang="ru-RU" dirty="0" smtClean="0"/>
              <a:t>Локально-вычислительная сеть</a:t>
            </a:r>
          </a:p>
          <a:p>
            <a:r>
              <a:rPr lang="ru-RU" dirty="0" smtClean="0"/>
              <a:t>Сеть оперативной радиосвязи</a:t>
            </a:r>
          </a:p>
          <a:p>
            <a:r>
              <a:rPr lang="ru-RU" dirty="0" smtClean="0"/>
              <a:t>Беспроводная сеть малого радиуса действия </a:t>
            </a:r>
          </a:p>
          <a:p>
            <a:r>
              <a:rPr lang="ru-RU" dirty="0" smtClean="0"/>
              <a:t>Сеть широкополосного радиодоступа</a:t>
            </a:r>
          </a:p>
          <a:p>
            <a:r>
              <a:rPr lang="ru-RU" dirty="0" smtClean="0"/>
              <a:t>Сеть радиовещания</a:t>
            </a:r>
          </a:p>
          <a:p>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flipH="1">
            <a:off x="3059832" y="6208092"/>
            <a:ext cx="2880024" cy="347"/>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Прямая соединительная линия 9"/>
          <p:cNvCxnSpPr/>
          <p:nvPr/>
        </p:nvCxnSpPr>
        <p:spPr>
          <a:xfrm>
            <a:off x="8101013" y="6208092"/>
            <a:ext cx="719137"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Прямая соединительная линия 11"/>
          <p:cNvCxnSpPr/>
          <p:nvPr/>
        </p:nvCxnSpPr>
        <p:spPr>
          <a:xfrm>
            <a:off x="2843808" y="6352455"/>
            <a:ext cx="3311947" cy="10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5" name="Прямая соединительная линия 14"/>
          <p:cNvCxnSpPr/>
          <p:nvPr/>
        </p:nvCxnSpPr>
        <p:spPr>
          <a:xfrm>
            <a:off x="8253413" y="6360492"/>
            <a:ext cx="719137" cy="0"/>
          </a:xfrm>
          <a:prstGeom prst="line">
            <a:avLst/>
          </a:prstGeom>
        </p:spPr>
        <p:style>
          <a:lnRef idx="3">
            <a:schemeClr val="accent3"/>
          </a:lnRef>
          <a:fillRef idx="0">
            <a:schemeClr val="accent3"/>
          </a:fillRef>
          <a:effectRef idx="2">
            <a:schemeClr val="accent3"/>
          </a:effectRef>
          <a:fontRef idx="minor">
            <a:schemeClr val="tx1"/>
          </a:fontRef>
        </p:style>
      </p:cxnSp>
      <p:sp>
        <p:nvSpPr>
          <p:cNvPr id="11" name="TextBox 10"/>
          <p:cNvSpPr txBox="1"/>
          <p:nvPr/>
        </p:nvSpPr>
        <p:spPr>
          <a:xfrm>
            <a:off x="1547664" y="472897"/>
            <a:ext cx="6065763" cy="338554"/>
          </a:xfrm>
          <a:prstGeom prst="rect">
            <a:avLst/>
          </a:prstGeom>
          <a:noFill/>
        </p:spPr>
        <p:txBody>
          <a:bodyPr wrap="none" rtlCol="0">
            <a:spAutoFit/>
          </a:bodyPr>
          <a:lstStyle/>
          <a:p>
            <a:r>
              <a:rPr lang="ru-RU" sz="1600" b="1" dirty="0" smtClean="0"/>
              <a:t>Функциональная </a:t>
            </a:r>
            <a:r>
              <a:rPr lang="ru-RU" sz="1600" b="1" dirty="0" smtClean="0">
                <a:latin typeface="+mn-lt"/>
              </a:rPr>
              <a:t>схема объектов инфокоммуникационной сети</a:t>
            </a:r>
            <a:endParaRPr lang="ru-RU" sz="1600" b="1" dirty="0">
              <a:latin typeface="+mn-lt"/>
            </a:endParaRPr>
          </a:p>
        </p:txBody>
      </p:sp>
      <p:pic>
        <p:nvPicPr>
          <p:cNvPr id="1026" name="Рисунок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9512" y="805146"/>
            <a:ext cx="8964488" cy="58642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Номер слайда 13"/>
          <p:cNvSpPr>
            <a:spLocks noGrp="1"/>
          </p:cNvSpPr>
          <p:nvPr>
            <p:ph type="sldNum" sz="quarter" idx="12"/>
          </p:nvPr>
        </p:nvSpPr>
        <p:spPr/>
        <p:txBody>
          <a:bodyPr/>
          <a:lstStyle/>
          <a:p>
            <a:pPr>
              <a:defRPr/>
            </a:pPr>
            <a:fld id="{A02CE21E-A52F-416C-BB8B-690B5110638E}" type="slidenum">
              <a:rPr lang="ru-RU" smtClean="0"/>
              <a:pPr>
                <a:defRPr/>
              </a:pPr>
              <a:t>60</a:t>
            </a:fld>
            <a:endParaRPr lang="ru-RU" dirty="0"/>
          </a:p>
        </p:txBody>
      </p:sp>
    </p:spTree>
  </p:cSld>
  <p:clrMapOvr>
    <a:masterClrMapping/>
  </p:clrMapOvr>
  <p:transition spd="slow">
    <p:circl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87424"/>
            <a:ext cx="8229600" cy="1570186"/>
          </a:xfrm>
        </p:spPr>
        <p:txBody>
          <a:bodyPr>
            <a:normAutofit/>
          </a:bodyPr>
          <a:lstStyle/>
          <a:p>
            <a:r>
              <a:rPr lang="ru-RU" dirty="0" smtClean="0"/>
              <a:t>Требования к размещению и выбору трасс кабельных линий 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61</a:t>
            </a:fld>
            <a:endParaRPr lang="ru-RU"/>
          </a:p>
        </p:txBody>
      </p:sp>
      <p:sp>
        <p:nvSpPr>
          <p:cNvPr id="3" name="Содержимое 2"/>
          <p:cNvSpPr>
            <a:spLocks noGrp="1"/>
          </p:cNvSpPr>
          <p:nvPr>
            <p:ph sz="quarter" idx="1"/>
          </p:nvPr>
        </p:nvSpPr>
        <p:spPr>
          <a:xfrm>
            <a:off x="457200" y="1988840"/>
            <a:ext cx="8229600" cy="4320520"/>
          </a:xfrm>
        </p:spPr>
        <p:txBody>
          <a:bodyPr/>
          <a:lstStyle/>
          <a:p>
            <a:pPr lvl="0"/>
            <a:r>
              <a:rPr lang="ru-RU" dirty="0" smtClean="0"/>
              <a:t>Кабельные линии подсети связи автодорог в зависимости от климатических, геологических и рельефных условий местности следует размещать в полосе отвода, разделительной полосе или в обочине автомобильных дорог .</a:t>
            </a:r>
          </a:p>
          <a:p>
            <a:pPr lvl="0"/>
            <a:r>
              <a:rPr lang="ru-RU" dirty="0" smtClean="0"/>
              <a:t>При прокладке кабеля по обочине автомобильной дороги на насыпи они должны располагаться в теле насыпи на расстоянии от ее края не менее глубины прокладки кабеля.</a:t>
            </a:r>
          </a:p>
          <a:p>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к выбору и применению кабелей</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62</a:t>
            </a:fld>
            <a:endParaRPr lang="ru-RU"/>
          </a:p>
        </p:txBody>
      </p:sp>
      <p:sp>
        <p:nvSpPr>
          <p:cNvPr id="3" name="Содержимое 2"/>
          <p:cNvSpPr>
            <a:spLocks noGrp="1"/>
          </p:cNvSpPr>
          <p:nvPr>
            <p:ph sz="quarter" idx="1"/>
          </p:nvPr>
        </p:nvSpPr>
        <p:spPr/>
        <p:txBody>
          <a:bodyPr>
            <a:normAutofit fontScale="85000" lnSpcReduction="20000"/>
          </a:bodyPr>
          <a:lstStyle/>
          <a:p>
            <a:pPr lvl="0"/>
            <a:r>
              <a:rPr lang="ru-RU" dirty="0" smtClean="0"/>
              <a:t>При проектировании линейных сооружений сетей связи автодорог выбор типов и марок кабелей, а также их емкости, должен производиться в зависимости от назначения кабельной линии, условий прокладки в соответствии с ТУ, межгосударственными и национальными стандартами. </a:t>
            </a:r>
          </a:p>
          <a:p>
            <a:pPr lvl="0"/>
            <a:r>
              <a:rPr lang="ru-RU" dirty="0" smtClean="0"/>
              <a:t>Учитывая значительные длины обустраиваемых платных  участков трасс автомобильных дорог, для создания ВОЛС используются </a:t>
            </a:r>
            <a:r>
              <a:rPr lang="ru-RU" dirty="0" err="1" smtClean="0"/>
              <a:t>одномодовые</a:t>
            </a:r>
            <a:r>
              <a:rPr lang="ru-RU" dirty="0" smtClean="0"/>
              <a:t> ОК, работающие на длинах волн 1,3мкм и 1,55мкм.</a:t>
            </a:r>
          </a:p>
          <a:p>
            <a:r>
              <a:rPr lang="ru-RU" dirty="0" smtClean="0"/>
              <a:t>	В отдельных конкретных случаях, на участках длинной до 550 м возможно использование </a:t>
            </a:r>
            <a:r>
              <a:rPr lang="ru-RU" dirty="0" err="1" smtClean="0"/>
              <a:t>многомодовых</a:t>
            </a:r>
            <a:r>
              <a:rPr lang="ru-RU" dirty="0" smtClean="0"/>
              <a:t> кабелей, работающих на длинах волн 0,850 мкм и 1,3 мкм.</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к выбору и применению кабелей</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63</a:t>
            </a:fld>
            <a:endParaRPr lang="ru-RU"/>
          </a:p>
        </p:txBody>
      </p:sp>
      <p:sp>
        <p:nvSpPr>
          <p:cNvPr id="3" name="Содержимое 2"/>
          <p:cNvSpPr>
            <a:spLocks noGrp="1"/>
          </p:cNvSpPr>
          <p:nvPr>
            <p:ph sz="quarter" idx="1"/>
          </p:nvPr>
        </p:nvSpPr>
        <p:spPr/>
        <p:txBody>
          <a:bodyPr>
            <a:normAutofit fontScale="85000" lnSpcReduction="20000"/>
          </a:bodyPr>
          <a:lstStyle/>
          <a:p>
            <a:pPr lvl="0"/>
            <a:r>
              <a:rPr lang="ru-RU" dirty="0" smtClean="0"/>
              <a:t>Наиболее рациональным является решение о прокладке кабелей в телефонной канализации. Телефонная канализация защищает проложенные в ней кабели от механических повреждений и дает возможность при надобности прокладывать дополнительное количество телефонных кабелей . </a:t>
            </a:r>
          </a:p>
          <a:p>
            <a:pPr lvl="0"/>
            <a:r>
              <a:rPr lang="ru-RU" dirty="0" smtClean="0"/>
              <a:t>Требования и нормы прокладки кабелей связи в телефонной канализации и автодорожных тоннелях.</a:t>
            </a:r>
          </a:p>
          <a:p>
            <a:pPr lvl="0"/>
            <a:r>
              <a:rPr lang="ru-RU" dirty="0" smtClean="0"/>
              <a:t>Прокладка ОК в кабельной канализации должна осуществляться, как правило, в свободных каналах. В свободном канале допускается прокладка не более пяти-шести ОК. Использовать занятый небронированными ОК канал для прокладки кабелей с металлическими жилами и бронированных ОК не допускается.</a:t>
            </a:r>
          </a:p>
          <a:p>
            <a:pPr>
              <a:buNone/>
            </a:pP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к выбору и применению кабелей</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64</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Прокладка небронированных ОК в канале кабельной канализации, занятом кабелями с металлическими жилами и оптическими бронированными кабелями, должна предусматриваться в предварительно проложенных защитных полиэтиленовых трубах. Оптические кабели с броней из стеклопластиковых стержней, стальных проволок или лент, с защитной полиэтиленовой оболочкой поверх брони могут прокладываться как по свободным, так и по занятым каналам без прокладки защитных полиэтиленовых труб.  </a:t>
            </a:r>
          </a:p>
          <a:p>
            <a:pPr lvl="0"/>
            <a:r>
              <a:rPr lang="ru-RU" dirty="0" smtClean="0"/>
              <a:t>В одном канале допускается прокладка нескольких кабелей: с металлическими жилами, оптических бронированных кабелей или кабелей в защитных полиэтиленовых трубах при условии, что суммарная площадь поперечных сечений кабелей и (или) труб не будет превышать 0,6 площади канала.</a:t>
            </a:r>
          </a:p>
          <a:p>
            <a:pPr lvl="0"/>
            <a:r>
              <a:rPr lang="ru-RU" dirty="0" smtClean="0"/>
              <a:t>Внутри автодорожного тоннеля прокладку бронированных кабелей связи возможно осуществить открыто без труб, с помощью специальных поддерживающих конструкций. Кабель в этом случае должен быть изготовлен в шланге из полимерного материала.</a:t>
            </a:r>
          </a:p>
          <a:p>
            <a:pPr>
              <a:buNone/>
            </a:pP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и нормы по установке замерных столбиков </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65</a:t>
            </a:fld>
            <a:endParaRPr lang="ru-RU"/>
          </a:p>
        </p:txBody>
      </p:sp>
      <p:sp>
        <p:nvSpPr>
          <p:cNvPr id="3" name="Содержимое 2"/>
          <p:cNvSpPr>
            <a:spLocks noGrp="1"/>
          </p:cNvSpPr>
          <p:nvPr>
            <p:ph sz="quarter" idx="1"/>
          </p:nvPr>
        </p:nvSpPr>
        <p:spPr/>
        <p:txBody>
          <a:bodyPr>
            <a:normAutofit fontScale="55000" lnSpcReduction="20000"/>
          </a:bodyPr>
          <a:lstStyle/>
          <a:p>
            <a:pPr lvl="0"/>
            <a:r>
              <a:rPr lang="ru-RU" sz="3600" dirty="0" smtClean="0"/>
              <a:t>Трасса проложенного кабеля должна быть закреплена на местности с помощью замерных столбиков, предупредительных знаков :</a:t>
            </a:r>
          </a:p>
          <a:p>
            <a:r>
              <a:rPr lang="ru-RU" sz="3600" dirty="0" smtClean="0"/>
              <a:t>в местах установки муфт и кабельных колодцев;</a:t>
            </a:r>
          </a:p>
          <a:p>
            <a:r>
              <a:rPr lang="ru-RU" sz="3600" dirty="0" smtClean="0"/>
              <a:t>в местах пересечения кабеля с подземными коммуникациями и воздушными линиями связи или электропередачи;</a:t>
            </a:r>
          </a:p>
          <a:p>
            <a:r>
              <a:rPr lang="ru-RU" sz="3600" dirty="0" smtClean="0"/>
              <a:t>в местах перехода кабеля через автомобильные или железные дороги и водные преграды;</a:t>
            </a:r>
          </a:p>
          <a:p>
            <a:r>
              <a:rPr lang="ru-RU" sz="3600" dirty="0" smtClean="0"/>
              <a:t>на углах поворота кабеля;</a:t>
            </a:r>
          </a:p>
          <a:p>
            <a:r>
              <a:rPr lang="ru-RU" sz="3600" dirty="0" smtClean="0"/>
              <a:t>на прямолинейных участках трассы (замерные столбики размещают через 250 - 300 м).</a:t>
            </a:r>
          </a:p>
          <a:p>
            <a:pPr lvl="0"/>
            <a:r>
              <a:rPr lang="ru-RU" sz="3600" dirty="0" smtClean="0"/>
              <a:t>При использовании диэлектрического ОК связи или ОК в защитной трубке (в телефонной канализации из полиэтиленовых труб) трассу фиксируют маркерами (магнитами), и прокладывают предохранительную ленту сигнальную "Связь" .</a:t>
            </a:r>
          </a:p>
          <a:p>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и нормы прокладки кабелей связи для автодорог через водные преграды</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66</a:t>
            </a:fld>
            <a:endParaRPr lang="ru-RU"/>
          </a:p>
        </p:txBody>
      </p:sp>
      <p:sp>
        <p:nvSpPr>
          <p:cNvPr id="3" name="Содержимое 2"/>
          <p:cNvSpPr>
            <a:spLocks noGrp="1"/>
          </p:cNvSpPr>
          <p:nvPr>
            <p:ph sz="quarter" idx="1"/>
          </p:nvPr>
        </p:nvSpPr>
        <p:spPr>
          <a:xfrm>
            <a:off x="457200" y="1772816"/>
            <a:ext cx="8229600" cy="4536544"/>
          </a:xfrm>
        </p:spPr>
        <p:txBody>
          <a:bodyPr>
            <a:normAutofit fontScale="47500" lnSpcReduction="20000"/>
          </a:bodyPr>
          <a:lstStyle/>
          <a:p>
            <a:pPr lvl="0"/>
            <a:r>
              <a:rPr lang="ru-RU" sz="3300" dirty="0" smtClean="0"/>
              <a:t>Кабельные переходы через водные преграды, в зависимости от назначения кабальных линий и местных условий, могут выполняться:</a:t>
            </a:r>
          </a:p>
          <a:p>
            <a:r>
              <a:rPr lang="ru-RU" sz="3300" dirty="0" smtClean="0"/>
              <a:t>кабелями, прокладываемыми по мостам;</a:t>
            </a:r>
          </a:p>
          <a:p>
            <a:r>
              <a:rPr lang="ru-RU" sz="3300" dirty="0" smtClean="0"/>
              <a:t>кабелями, прокладываемыми под водой.</a:t>
            </a:r>
          </a:p>
          <a:p>
            <a:pPr lvl="0"/>
            <a:r>
              <a:rPr lang="ru-RU" sz="3300" dirty="0" smtClean="0"/>
              <a:t>Кабельные линии подсистемы связи автодорог через водные преграды, как правило, должны прокладываться по  мостам.</a:t>
            </a:r>
          </a:p>
          <a:p>
            <a:pPr lvl="0"/>
            <a:r>
              <a:rPr lang="ru-RU" sz="3300" dirty="0" smtClean="0"/>
              <a:t>По мостам кабели прокладываются в предусмотренных для этого конструкциях (выносных консолях, трубах, наружных подвесках и др.) в соответствии с требованиями СП 35.13330.2011 [76], в коробках пролетных строений под пешеходной частью моста [59].</a:t>
            </a:r>
          </a:p>
          <a:p>
            <a:pPr lvl="0"/>
            <a:r>
              <a:rPr lang="ru-RU" sz="3300" dirty="0" smtClean="0"/>
              <a:t>Прокладка кабелей по мостам без труб может осуществляться:</a:t>
            </a:r>
          </a:p>
          <a:p>
            <a:r>
              <a:rPr lang="ru-RU" sz="3300" dirty="0" smtClean="0"/>
              <a:t>в огнестойких желобах с боковой стороны моста или под его пешеходной частью;</a:t>
            </a:r>
          </a:p>
          <a:p>
            <a:r>
              <a:rPr lang="ru-RU" sz="3300" dirty="0" smtClean="0"/>
              <a:t>открыто по опорным точкам, оборудованным на фермах и устоях моста, аналогично подвеске кабеля[59].</a:t>
            </a:r>
          </a:p>
          <a:p>
            <a:pPr lvl="0"/>
            <a:r>
              <a:rPr lang="ru-RU" sz="3300" dirty="0" smtClean="0"/>
              <a:t>Для уменьшения вибрации кабелей, проложенных по мостам, в особенности ОК, должны применяться меры по снижению вибрации (амортизаторы, упругие основания из асбестовых очесов, песка и других упругих негорючих материалов).</a:t>
            </a:r>
          </a:p>
          <a:p>
            <a:pPr>
              <a:buNone/>
            </a:pP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100" dirty="0" smtClean="0"/>
              <a:t>Требования и нормы по расчету и строительству кабельной канализации</a:t>
            </a:r>
            <a:r>
              <a:rPr lang="ru-RU" dirty="0" smtClean="0"/>
              <a:t>.</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67</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Количество каналов  кабельной канализации вдоль автодорог Государственной компании«</a:t>
            </a:r>
            <a:r>
              <a:rPr lang="ru-RU" dirty="0" err="1" smtClean="0"/>
              <a:t>Автодор</a:t>
            </a:r>
            <a:r>
              <a:rPr lang="ru-RU" dirty="0" smtClean="0"/>
              <a:t>» должно быть на всем протяжении автодороги унифицировано,  а их количество и назначение  должно соответствовать следующим условиям:</a:t>
            </a:r>
          </a:p>
          <a:p>
            <a:r>
              <a:rPr lang="ru-RU" b="1" dirty="0" smtClean="0"/>
              <a:t>1 канал: </a:t>
            </a:r>
            <a:r>
              <a:rPr lang="ru-RU" dirty="0" smtClean="0"/>
              <a:t>для кабеля магистральной  и опорной сетей (ВОК-32 ОВ);</a:t>
            </a:r>
          </a:p>
          <a:p>
            <a:r>
              <a:rPr lang="ru-RU" b="1" dirty="0" smtClean="0"/>
              <a:t>2 канал: </a:t>
            </a:r>
            <a:endParaRPr lang="ru-RU" dirty="0" smtClean="0"/>
          </a:p>
          <a:p>
            <a:r>
              <a:rPr lang="ru-RU" dirty="0" smtClean="0"/>
              <a:t>для кабеля подключения периферийного оборудования (ВОК-8 ОВ); </a:t>
            </a:r>
          </a:p>
          <a:p>
            <a:r>
              <a:rPr lang="ru-RU" dirty="0" smtClean="0"/>
              <a:t>для кабеля подключения оборудования радиосвязи (ВОК-8 ОВ), </a:t>
            </a:r>
          </a:p>
          <a:p>
            <a:r>
              <a:rPr lang="ru-RU" dirty="0" smtClean="0"/>
              <a:t>для кабеля подключения пунктов весового контроля (ВОК-8 ОВ);</a:t>
            </a:r>
          </a:p>
          <a:p>
            <a:r>
              <a:rPr lang="ru-RU" b="1" dirty="0" smtClean="0"/>
              <a:t>3 </a:t>
            </a:r>
            <a:r>
              <a:rPr lang="ru-RU" b="1" dirty="0" err="1" smtClean="0"/>
              <a:t>канал:</a:t>
            </a:r>
            <a:r>
              <a:rPr lang="ru-RU" dirty="0" err="1" smtClean="0"/>
              <a:t>для</a:t>
            </a:r>
            <a:r>
              <a:rPr lang="ru-RU" dirty="0" smtClean="0"/>
              <a:t> кабеля сети доступа (ВОК-32 ОВ);</a:t>
            </a:r>
          </a:p>
          <a:p>
            <a:r>
              <a:rPr lang="ru-RU" b="1" dirty="0" smtClean="0"/>
              <a:t>4 канал: </a:t>
            </a:r>
            <a:r>
              <a:rPr lang="ru-RU" dirty="0" smtClean="0"/>
              <a:t>для кабеля подключения ИТСОБ (ВОК- 8 ОВ);</a:t>
            </a:r>
          </a:p>
          <a:p>
            <a:r>
              <a:rPr lang="ru-RU" b="1" dirty="0" smtClean="0"/>
              <a:t>5 канал:</a:t>
            </a:r>
            <a:endParaRPr lang="ru-RU" dirty="0" smtClean="0"/>
          </a:p>
          <a:p>
            <a:r>
              <a:rPr lang="ru-RU" dirty="0" smtClean="0"/>
              <a:t>для кабелей подключения к сети связи общего пользования (ВОК- 8 ОВ);</a:t>
            </a:r>
          </a:p>
          <a:p>
            <a:r>
              <a:rPr lang="ru-RU" dirty="0" smtClean="0"/>
              <a:t>для кабелей подключения к сети Интернет (резервирование каналов связи),  (ВОК-8); </a:t>
            </a:r>
          </a:p>
          <a:p>
            <a:r>
              <a:rPr lang="ru-RU" dirty="0" smtClean="0"/>
              <a:t>для управления наружным освещением (ВОК-8 ОВ);</a:t>
            </a:r>
          </a:p>
          <a:p>
            <a:r>
              <a:rPr lang="ru-RU" b="1" dirty="0" smtClean="0"/>
              <a:t>6 канал</a:t>
            </a:r>
            <a:r>
              <a:rPr lang="ru-RU" dirty="0" smtClean="0"/>
              <a:t> – резервный;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100" dirty="0" smtClean="0"/>
              <a:t>Требования и нормы по расчету и строительству кабельной канализации</a:t>
            </a:r>
            <a:r>
              <a:rPr lang="ru-RU" dirty="0" smtClean="0"/>
              <a:t>.</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68</a:t>
            </a:fld>
            <a:endParaRPr lang="ru-RU"/>
          </a:p>
        </p:txBody>
      </p:sp>
      <p:sp>
        <p:nvSpPr>
          <p:cNvPr id="3" name="Содержимое 2"/>
          <p:cNvSpPr>
            <a:spLocks noGrp="1"/>
          </p:cNvSpPr>
          <p:nvPr>
            <p:ph sz="quarter" idx="1"/>
          </p:nvPr>
        </p:nvSpPr>
        <p:spPr/>
        <p:txBody>
          <a:bodyPr>
            <a:normAutofit fontScale="55000" lnSpcReduction="20000"/>
          </a:bodyPr>
          <a:lstStyle/>
          <a:p>
            <a:r>
              <a:rPr lang="ru-RU" dirty="0" smtClean="0"/>
              <a:t>Приведенное количество ОВ в кабелях является минимальным, при дополнительном обосновании возможно применение большего количества ОВ в ВОК. При дополнительном обосновании также возможно использование большего количества ВОК.</a:t>
            </a:r>
          </a:p>
          <a:p>
            <a:r>
              <a:rPr lang="ru-RU" b="1" dirty="0" smtClean="0"/>
              <a:t>На ответвлениях к ДКШ</a:t>
            </a:r>
            <a:r>
              <a:rPr lang="ru-RU" dirty="0" smtClean="0"/>
              <a:t>, к кабинам ПВП, к телекоммуникационным контейнерам или другим периферийным объектам предусматривать строительство кабельной канализации с числом каналов не менее 2-х и  прокладкой не менее одного  ВОК – 8 ОВ (или более ОВ  при дополнительном обосновании).</a:t>
            </a:r>
          </a:p>
          <a:p>
            <a:r>
              <a:rPr lang="ru-RU" dirty="0" smtClean="0"/>
              <a:t>Базовое распределение волокон в ВОК-32 ОВ сети доступа следующее:</a:t>
            </a:r>
          </a:p>
          <a:p>
            <a:r>
              <a:rPr lang="ru-RU" dirty="0" smtClean="0"/>
              <a:t>8 волокон для АСУДД;</a:t>
            </a:r>
          </a:p>
          <a:p>
            <a:r>
              <a:rPr lang="ru-RU" dirty="0" smtClean="0"/>
              <a:t>4 волокна для устройств, не включенных в АСУДД;</a:t>
            </a:r>
          </a:p>
          <a:p>
            <a:r>
              <a:rPr lang="ru-RU" dirty="0" smtClean="0"/>
              <a:t>4 волокна для подключения </a:t>
            </a:r>
            <a:r>
              <a:rPr lang="ru-RU" dirty="0" err="1" smtClean="0"/>
              <a:t>радиоподсистем</a:t>
            </a:r>
            <a:r>
              <a:rPr lang="ru-RU" dirty="0" smtClean="0"/>
              <a:t>;</a:t>
            </a:r>
          </a:p>
          <a:p>
            <a:r>
              <a:rPr lang="ru-RU" dirty="0" smtClean="0"/>
              <a:t>10 волокон для подключения объектов, расположенных вдоль дороги;</a:t>
            </a:r>
          </a:p>
          <a:p>
            <a:r>
              <a:rPr lang="ru-RU" dirty="0" smtClean="0"/>
              <a:t>6 волокон - резерв</a:t>
            </a:r>
          </a:p>
          <a:p>
            <a:r>
              <a:rPr lang="ru-RU" dirty="0" smtClean="0"/>
              <a:t>Базовое распределение волокон ВОК-32 магистральной и опорной сети следующее:</a:t>
            </a:r>
          </a:p>
          <a:p>
            <a:r>
              <a:rPr lang="ru-RU" dirty="0" smtClean="0"/>
              <a:t>12 волокон для опорной сети;</a:t>
            </a:r>
          </a:p>
          <a:p>
            <a:r>
              <a:rPr lang="ru-RU" dirty="0" smtClean="0"/>
              <a:t>12 волокон для магистральной сети;</a:t>
            </a:r>
          </a:p>
          <a:p>
            <a:r>
              <a:rPr lang="ru-RU" dirty="0" smtClean="0"/>
              <a:t>4 волокна резерв для ИТСОБ;</a:t>
            </a:r>
          </a:p>
          <a:p>
            <a:r>
              <a:rPr lang="ru-RU" dirty="0" smtClean="0"/>
              <a:t>4 волокон -  резерв.</a:t>
            </a:r>
          </a:p>
          <a:p>
            <a:endParaRPr lang="ru-R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Требования и нормы по расчету и строительству кабельной канализации.</a:t>
            </a:r>
            <a:endParaRPr lang="ru-RU" sz="2800"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69</a:t>
            </a:fld>
            <a:endParaRPr lang="ru-RU"/>
          </a:p>
        </p:txBody>
      </p:sp>
      <p:sp>
        <p:nvSpPr>
          <p:cNvPr id="3" name="Содержимое 2"/>
          <p:cNvSpPr>
            <a:spLocks noGrp="1"/>
          </p:cNvSpPr>
          <p:nvPr>
            <p:ph sz="quarter" idx="1"/>
          </p:nvPr>
        </p:nvSpPr>
        <p:spPr/>
        <p:txBody>
          <a:bodyPr/>
          <a:lstStyle/>
          <a:p>
            <a:pPr lvl="0"/>
            <a:r>
              <a:rPr lang="ru-RU" dirty="0" smtClean="0"/>
              <a:t>Трубопроводы кабельной канализации следует предусматривать:</a:t>
            </a:r>
          </a:p>
          <a:p>
            <a:r>
              <a:rPr lang="ru-RU" dirty="0" smtClean="0"/>
              <a:t>из асбестоцементных труб с внутренним диаметром 100 мм;</a:t>
            </a:r>
          </a:p>
          <a:p>
            <a:r>
              <a:rPr lang="ru-RU" dirty="0" smtClean="0"/>
              <a:t>из полиэтиленовых труб с наружным диаметром 63 мм и 110 мм;</a:t>
            </a:r>
          </a:p>
          <a:p>
            <a:pPr lvl="0"/>
            <a:r>
              <a:rPr lang="ru-RU" dirty="0" smtClean="0"/>
              <a:t>Асбестоцементные безнапорные трубы могут поставляться с асбестоцементными муфтами диаметром от 140 до 160 мм и длиной 150 мм для стыковки асбестоцементных труб.</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Транспортная сеть передачи данных</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a:t>
            </a:fld>
            <a:endParaRPr lang="ru-RU"/>
          </a:p>
        </p:txBody>
      </p:sp>
      <p:sp>
        <p:nvSpPr>
          <p:cNvPr id="3" name="Содержимое 2"/>
          <p:cNvSpPr>
            <a:spLocks noGrp="1"/>
          </p:cNvSpPr>
          <p:nvPr>
            <p:ph sz="quarter" idx="1"/>
          </p:nvPr>
        </p:nvSpPr>
        <p:spPr/>
        <p:txBody>
          <a:bodyPr>
            <a:normAutofit fontScale="70000" lnSpcReduction="20000"/>
          </a:bodyPr>
          <a:lstStyle/>
          <a:p>
            <a:pPr>
              <a:buNone/>
            </a:pPr>
            <a:r>
              <a:rPr lang="ru-RU" dirty="0" smtClean="0"/>
              <a:t>Транспортная сеть передачи данных должна:</a:t>
            </a:r>
          </a:p>
          <a:p>
            <a:r>
              <a:rPr lang="ru-RU" dirty="0" smtClean="0"/>
              <a:t>представлять собой взаимосвязанную и взаимоувязанную сеть связи, функционирующую как единое информационное пространство для организации корпоративной и технологической сетей связи для Государственной компании «</a:t>
            </a:r>
            <a:r>
              <a:rPr lang="ru-RU" dirty="0" err="1" smtClean="0"/>
              <a:t>Автодор</a:t>
            </a:r>
            <a:r>
              <a:rPr lang="ru-RU" dirty="0" smtClean="0"/>
              <a:t>»;</a:t>
            </a:r>
          </a:p>
          <a:p>
            <a:r>
              <a:rPr lang="ru-RU" dirty="0" smtClean="0"/>
              <a:t>обеспечивать передачу трафика разной степени конфиденциальности;</a:t>
            </a:r>
          </a:p>
          <a:p>
            <a:r>
              <a:rPr lang="ru-RU" dirty="0" smtClean="0"/>
              <a:t>предоставлять пользователям удобный интерфейс для осуществления санкционированного доступа к данным, находящимся в любой из подсетей СПД;</a:t>
            </a:r>
          </a:p>
          <a:p>
            <a:r>
              <a:rPr lang="ru-RU" dirty="0" smtClean="0"/>
              <a:t>обеспечить надежность ее функционирования и мощные системы защиты информации; </a:t>
            </a:r>
          </a:p>
          <a:p>
            <a:r>
              <a:rPr lang="ru-RU" dirty="0" smtClean="0"/>
              <a:t>обладать устойчивостью к аппаратным и программным отказам;</a:t>
            </a:r>
          </a:p>
          <a:p>
            <a:r>
              <a:rPr lang="ru-RU" dirty="0" smtClean="0"/>
              <a:t>использовать всю инфраструктуру каналов связи и обеспечивать функционирование при модернизации каналов;</a:t>
            </a:r>
          </a:p>
          <a:p>
            <a:r>
              <a:rPr lang="ru-RU" dirty="0" smtClean="0"/>
              <a:t>быть легко масштабируемой;</a:t>
            </a:r>
          </a:p>
          <a:p>
            <a:r>
              <a:rPr lang="ru-RU" dirty="0" smtClean="0"/>
              <a:t>объединять в структурированную и управляемую замкнутую систему все информационные системы.</a:t>
            </a:r>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Требования и нормы по расчету и строительству кабельной канализации.</a:t>
            </a:r>
            <a:endParaRPr lang="ru-RU" sz="2800"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70</a:t>
            </a:fld>
            <a:endParaRPr lang="ru-RU"/>
          </a:p>
        </p:txBody>
      </p:sp>
      <p:sp>
        <p:nvSpPr>
          <p:cNvPr id="3" name="Содержимое 2"/>
          <p:cNvSpPr>
            <a:spLocks noGrp="1"/>
          </p:cNvSpPr>
          <p:nvPr>
            <p:ph sz="quarter" idx="1"/>
          </p:nvPr>
        </p:nvSpPr>
        <p:spPr/>
        <p:txBody>
          <a:bodyPr/>
          <a:lstStyle/>
          <a:p>
            <a:r>
              <a:rPr lang="ru-RU" dirty="0" smtClean="0"/>
              <a:t>В каналах телефонной канализации из полиэтиленовых труб прокладку и монтаж кабелей возможно выполнить с помощью пневматических технологий. Такой способ позволяет на прямолинейных участках трассы, в отсутствии посторонних препятствий и технологической необходимости монтажа </a:t>
            </a:r>
            <a:r>
              <a:rPr lang="ru-RU" dirty="0" err="1" smtClean="0"/>
              <a:t>разветвительных</a:t>
            </a:r>
            <a:r>
              <a:rPr lang="ru-RU" dirty="0" smtClean="0"/>
              <a:t> муфт, устанавливать колодцы на максимальном расстоянии, равном строительной длине кабеля.</a:t>
            </a:r>
          </a:p>
          <a:p>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smtClean="0"/>
              <a:t>Требования и нормы к станционным сооружениям</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71</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Размещение оборудования доступа для подключения оконечных подсистем технологического сегмента должно осуществляется во всепогодных шкафах (например ДКШ), устанавливаемых в полосе отвода  и/или на искусственных сооружениях автомобильной дороги (мачты, опоры и т.п.). </a:t>
            </a:r>
          </a:p>
          <a:p>
            <a:pPr lvl="0"/>
            <a:r>
              <a:rPr lang="ru-RU" dirty="0" smtClean="0"/>
              <a:t> Проектируемое станционное оборудования должно размещаться в стандартных 19” секциях шкафов или на Din-рейках, в зависимости от типа исполнения оборудования. Всепогодные шкафы должны обеспечивать необходимый температурно-влажностный режим, иметь возможность герметизации вводов кабелей. </a:t>
            </a:r>
          </a:p>
          <a:p>
            <a:pPr lvl="0"/>
            <a:r>
              <a:rPr lang="ru-RU" dirty="0" smtClean="0"/>
              <a:t>Всепогодные шкафы должны обеспечивать защиту оборудования от любых воздействий окружающей среды (дождя, снега, солнечных лучей, грязи и запыленности), а также от несанкционированного проникновения. Кабельные вводы должны быть оборудованы элементами обеспечивающими защиту (герметичность) от проникновения пыли и влаги. </a:t>
            </a:r>
          </a:p>
          <a:p>
            <a:pPr lvl="0"/>
            <a:r>
              <a:rPr lang="ru-RU" dirty="0" smtClean="0"/>
              <a:t>Концы проводов и кабелей, присоединяемые к оборудованию, а также в местах соединения должны предполагать запас по длине, достаточным для повторного присоединения в случае переключения или обрыва;</a:t>
            </a:r>
          </a:p>
          <a:p>
            <a:pPr>
              <a:buNone/>
            </a:pP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и нормы к станционным сооружениям</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72</a:t>
            </a:fld>
            <a:endParaRPr lang="ru-RU"/>
          </a:p>
        </p:txBody>
      </p:sp>
      <p:sp>
        <p:nvSpPr>
          <p:cNvPr id="3" name="Содержимое 2"/>
          <p:cNvSpPr>
            <a:spLocks noGrp="1"/>
          </p:cNvSpPr>
          <p:nvPr>
            <p:ph sz="quarter" idx="1"/>
          </p:nvPr>
        </p:nvSpPr>
        <p:spPr/>
        <p:txBody>
          <a:bodyPr>
            <a:normAutofit fontScale="70000" lnSpcReduction="20000"/>
          </a:bodyPr>
          <a:lstStyle/>
          <a:p>
            <a:pPr lvl="0"/>
            <a:r>
              <a:rPr lang="ru-RU" dirty="0" smtClean="0"/>
              <a:t>Кабели и провода оборудуются бирками для маркировки. Обозначение на бирках наносится несмываемой краской.  Бирки закрепляются на кабелях и проводах капроновой нитью или пластмассовой лентой с кнопкой/защелкой;</a:t>
            </a:r>
          </a:p>
          <a:p>
            <a:pPr lvl="0"/>
            <a:r>
              <a:rPr lang="ru-RU" dirty="0" smtClean="0"/>
              <a:t>Помещения, предназначенные для установки станционного и внутренних блоков радиотехнического оборудования, должно удовлетворять следующим дополнительным требованиям:</a:t>
            </a:r>
          </a:p>
          <a:p>
            <a:pPr lvl="0"/>
            <a:r>
              <a:rPr lang="ru-RU" dirty="0" smtClean="0"/>
              <a:t>дверные и оконные проемы плотно закрываются и защищают помещение от проникновения пыли и газов;</a:t>
            </a:r>
          </a:p>
          <a:p>
            <a:pPr lvl="0"/>
            <a:r>
              <a:rPr lang="ru-RU" dirty="0" smtClean="0"/>
              <a:t>исключается попадание прямых солнечных лучей на оборудование;</a:t>
            </a:r>
          </a:p>
          <a:p>
            <a:pPr lvl="0"/>
            <a:r>
              <a:rPr lang="ru-RU" dirty="0" smtClean="0"/>
              <a:t>бетонные поверхности должны быть окрашены;</a:t>
            </a:r>
          </a:p>
          <a:p>
            <a:pPr lvl="0"/>
            <a:r>
              <a:rPr lang="ru-RU" dirty="0" smtClean="0"/>
              <a:t>пол покрыт антистатическим линолеумом;</a:t>
            </a:r>
          </a:p>
          <a:p>
            <a:pPr lvl="0"/>
            <a:r>
              <a:rPr lang="ru-RU" dirty="0" smtClean="0"/>
              <a:t>неровности пола не должны превышать 1,5 см.;</a:t>
            </a:r>
          </a:p>
          <a:p>
            <a:pPr lvl="0"/>
            <a:r>
              <a:rPr lang="ru-RU" dirty="0" smtClean="0"/>
              <a:t>помещения должны быть оборудованы аппаратурой отопления, вентиляции и кондиционирования воздуха.</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smtClean="0"/>
              <a:t>Требования к электроснабжению и электропитанию</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73</a:t>
            </a:fld>
            <a:endParaRPr lang="ru-RU"/>
          </a:p>
        </p:txBody>
      </p:sp>
      <p:sp>
        <p:nvSpPr>
          <p:cNvPr id="3" name="Содержимое 2"/>
          <p:cNvSpPr>
            <a:spLocks noGrp="1"/>
          </p:cNvSpPr>
          <p:nvPr>
            <p:ph sz="quarter" idx="1"/>
          </p:nvPr>
        </p:nvSpPr>
        <p:spPr/>
        <p:txBody>
          <a:bodyPr>
            <a:normAutofit fontScale="55000" lnSpcReduction="20000"/>
          </a:bodyPr>
          <a:lstStyle/>
          <a:p>
            <a:pPr lvl="0"/>
            <a:r>
              <a:rPr lang="ru-RU" dirty="0" smtClean="0"/>
              <a:t>Электроснабжение оборудования связи и передачи данных осуществляется от сети переменного тока напряжением 380/220 В, частотой 50 Гц.</a:t>
            </a:r>
          </a:p>
          <a:p>
            <a:pPr lvl="0"/>
            <a:r>
              <a:rPr lang="ru-RU" dirty="0" err="1" smtClean="0"/>
              <a:t>Электроприемники</a:t>
            </a:r>
            <a:r>
              <a:rPr lang="ru-RU" dirty="0" smtClean="0"/>
              <a:t> подсистем связи и передачи данных относятся к первой и третей категории надежности электроснабжения.</a:t>
            </a:r>
          </a:p>
          <a:p>
            <a:pPr lvl="0"/>
            <a:r>
              <a:rPr lang="ru-RU" dirty="0" smtClean="0"/>
              <a:t>Для обеспечения электроэнергией потребителей первой категории надежности электропитание оборудования, размещаемого на ПВП (ЦУС), должно осуществляться от вводного устройства с </a:t>
            </a:r>
            <a:r>
              <a:rPr lang="ru-RU" dirty="0" err="1" smtClean="0"/>
              <a:t>двухлучевым</a:t>
            </a:r>
            <a:r>
              <a:rPr lang="ru-RU" dirty="0" smtClean="0"/>
              <a:t> АВР. АВР осуществляет питание потребителей от ТП и ДЭС за счет взаимного резервирования вводов с помощью автоматических выключателей с </a:t>
            </a:r>
            <a:r>
              <a:rPr lang="ru-RU" dirty="0" err="1" smtClean="0"/>
              <a:t>мотор-приводами</a:t>
            </a:r>
            <a:r>
              <a:rPr lang="ru-RU" dirty="0" smtClean="0"/>
              <a:t>.</a:t>
            </a:r>
          </a:p>
          <a:p>
            <a:pPr lvl="0"/>
            <a:r>
              <a:rPr lang="ru-RU" dirty="0" smtClean="0"/>
              <a:t>Для питания серверного оборудования, оборудования системы связи должна быть предусмотрена СГЭ с применением централизованной ЭПУ. СГЭ позволяет избежать кратковременных перебоев в электроснабжении, которые могут быть вызваны переключением вводов в устройстве АВР, или запуском и выходом в рабочий режим ДЭС.</a:t>
            </a:r>
          </a:p>
          <a:p>
            <a:pPr lvl="0"/>
            <a:r>
              <a:rPr lang="ru-RU" dirty="0" smtClean="0"/>
              <a:t>Оборудование систем связи и передачи данных на ПВП (ЦУС) </a:t>
            </a:r>
            <a:r>
              <a:rPr lang="ru-RU" dirty="0" err="1" smtClean="0"/>
              <a:t>запитывается</a:t>
            </a:r>
            <a:r>
              <a:rPr lang="ru-RU" dirty="0" smtClean="0"/>
              <a:t> от отдельного щита, предназначенного для подключения только систем связи и передачи данных.</a:t>
            </a:r>
          </a:p>
          <a:p>
            <a:pPr lvl="0"/>
            <a:r>
              <a:rPr lang="ru-RU" dirty="0" smtClean="0"/>
              <a:t>Должен быть предусмотрен автоматизированный учет электроэнергии счетчиками, оснащенными цифровыми интерфейсами и имеющими возможность интеграции в различные системы АСКУЭ. Расчетный учет электроэнергии выполняется в ВРУ здания центра управления ПВП. Тип устанавливаемых счетчиков и автоматизированной системы учета электроэнергии уточняется на стадии проектирования с учетом технических условий.</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к электроснабжению и электропитанию</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74</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Оборудование </a:t>
            </a:r>
            <a:r>
              <a:rPr lang="ru-RU" dirty="0" err="1" smtClean="0"/>
              <a:t>радиоподсистем</a:t>
            </a:r>
            <a:r>
              <a:rPr lang="ru-RU" dirty="0" smtClean="0"/>
              <a:t>, размещаемое в блок контейнере, подключается по третей категории надежности электроснабжения от одного источника электропитания от электрических сетей энергосистемы или ДЭС. При нарушении электроснабжения для обеспечения их функционирования используются аккумуляторные батареи с емкостью, обеспечивающей электроснабжение оборудования установленного в контейнере с расчетным временем разряда не менее 4 часов.</a:t>
            </a:r>
          </a:p>
          <a:p>
            <a:pPr lvl="0"/>
            <a:r>
              <a:rPr lang="ru-RU" dirty="0" smtClean="0"/>
              <a:t>Для оборудования систем связи и передачи данных размещаемого в ДКШ должно быть смонтировано ВРУ с необходимым набором автоматических выключателей и УЗО. Для обеспечения электроснабжения потребителей третей категории в ДКШ должен быть предусмотрен </a:t>
            </a:r>
            <a:r>
              <a:rPr lang="ru-RU" dirty="0" err="1" smtClean="0"/>
              <a:t>ИБПс</a:t>
            </a:r>
            <a:r>
              <a:rPr lang="ru-RU" dirty="0" smtClean="0"/>
              <a:t> временем автономной работы не менее 4 часов. </a:t>
            </a:r>
          </a:p>
          <a:p>
            <a:pPr lvl="0"/>
            <a:r>
              <a:rPr lang="ru-RU" dirty="0" smtClean="0"/>
              <a:t>Концы проводов и кабелей, присоединяемых к оборудованию и аппаратам, а также в местах соединения должны предполагать запас по длине, достаточный для повторного присоединения в случае переключения или обрыва. Кабели и провода должны иметь установленные бирки для маркировки. Бирки закрепляются на кабелях и проводах капроновой нитью или пластмассовой лентой с кнопкой. Обозначения на бирках наносятся несмываемой краской. На трассе кабельных линий устанавливаются опознавательные знаки согласно ПУЭ.</a:t>
            </a:r>
          </a:p>
          <a:p>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dirty="0" smtClean="0"/>
              <a:t>Требования к надежности сети 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75</a:t>
            </a:fld>
            <a:endParaRPr lang="ru-RU"/>
          </a:p>
        </p:txBody>
      </p:sp>
      <p:sp>
        <p:nvSpPr>
          <p:cNvPr id="3" name="Содержимое 2"/>
          <p:cNvSpPr>
            <a:spLocks noGrp="1"/>
          </p:cNvSpPr>
          <p:nvPr>
            <p:ph sz="quarter" idx="1"/>
          </p:nvPr>
        </p:nvSpPr>
        <p:spPr/>
        <p:txBody>
          <a:bodyPr>
            <a:normAutofit fontScale="55000" lnSpcReduction="20000"/>
          </a:bodyPr>
          <a:lstStyle/>
          <a:p>
            <a:pPr lvl="0"/>
            <a:r>
              <a:rPr lang="ru-RU" dirty="0" smtClean="0"/>
              <a:t>Организационно-техническое обеспечение устойчивого функционирования комплекса систем связи должно предусматриваться в соответствии с[66].</a:t>
            </a:r>
          </a:p>
          <a:p>
            <a:pPr lvl="0"/>
            <a:r>
              <a:rPr lang="ru-RU" dirty="0" smtClean="0"/>
              <a:t>Организационно-техническое обеспечение устойчивости функционирования сетей представляет собой совокупность требований и мероприятий, направленных на поддержание целостности сети (способности  к взаимодействию входящих в нее узлов) и ее устойчивости (способности сохранять целостность в период эксплуатации).</a:t>
            </a:r>
          </a:p>
          <a:p>
            <a:pPr lvl="0"/>
            <a:r>
              <a:rPr lang="ru-RU" dirty="0" smtClean="0"/>
              <a:t>Целостность  должна обеспечиваться за счет использования:</a:t>
            </a:r>
          </a:p>
          <a:p>
            <a:pPr lvl="0"/>
            <a:r>
              <a:rPr lang="ru-RU" dirty="0" smtClean="0"/>
              <a:t>функционально совместимого, сертифицированного оборудования в соответствии с установленными условиями его применения; </a:t>
            </a:r>
          </a:p>
          <a:p>
            <a:pPr lvl="0"/>
            <a:r>
              <a:rPr lang="ru-RU" dirty="0" smtClean="0"/>
              <a:t>дублирования всех  критических  компонентов оборудования (процессоров и плат интерфейсов между процессорами и шлюзами);</a:t>
            </a:r>
          </a:p>
          <a:p>
            <a:pPr lvl="0"/>
            <a:r>
              <a:rPr lang="ru-RU" dirty="0" smtClean="0"/>
              <a:t>дублирования встроенных блоков питания с возможностью распределения нагрузки;</a:t>
            </a:r>
          </a:p>
          <a:p>
            <a:pPr lvl="0"/>
            <a:r>
              <a:rPr lang="ru-RU" dirty="0" smtClean="0"/>
              <a:t>резервированием интерфейсов взаимодействия и каналов в транспортной сети.</a:t>
            </a:r>
          </a:p>
          <a:p>
            <a:pPr lvl="0"/>
            <a:r>
              <a:rPr lang="ru-RU" dirty="0" smtClean="0"/>
              <a:t>Соблюдение вышеуказанных требований должно быть обеспечено:</a:t>
            </a:r>
          </a:p>
          <a:p>
            <a:pPr lvl="0"/>
            <a:r>
              <a:rPr lang="ru-RU" dirty="0" smtClean="0"/>
              <a:t>на этапе проектирования - за счет избыточности пропускной способности каналов связи и дублирования основных блоков оборудования, соблюдения временных задержек; </a:t>
            </a:r>
          </a:p>
          <a:p>
            <a:pPr lvl="0"/>
            <a:r>
              <a:rPr lang="ru-RU" dirty="0" smtClean="0"/>
              <a:t>оптимальных настроек оборудования, контроля за показателями нагрузки и анализом технических неисправностей в процессе монтажа и эксплуатации.</a:t>
            </a:r>
          </a:p>
          <a:p>
            <a:pPr lvl="0"/>
            <a:r>
              <a:rPr lang="ru-RU" dirty="0" smtClean="0"/>
              <a:t>Резервирование, как один из показателей целостности и надежности сети, в целом должно определяться:</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dirty="0" smtClean="0"/>
              <a:t>Требования к надежности сети связи</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76</a:t>
            </a:fld>
            <a:endParaRPr lang="ru-RU"/>
          </a:p>
        </p:txBody>
      </p:sp>
      <p:sp>
        <p:nvSpPr>
          <p:cNvPr id="3" name="Содержимое 2"/>
          <p:cNvSpPr>
            <a:spLocks noGrp="1"/>
          </p:cNvSpPr>
          <p:nvPr>
            <p:ph sz="quarter" idx="1"/>
          </p:nvPr>
        </p:nvSpPr>
        <p:spPr/>
        <p:txBody>
          <a:bodyPr>
            <a:normAutofit fontScale="47500" lnSpcReduction="20000"/>
          </a:bodyPr>
          <a:lstStyle/>
          <a:p>
            <a:pPr lvl="0"/>
            <a:r>
              <a:rPr lang="ru-RU" dirty="0" smtClean="0"/>
              <a:t>структурой построения сети. Транспортная сеть с использованием технологией IP/MPLS автодорог Государственной компании «</a:t>
            </a:r>
            <a:r>
              <a:rPr lang="ru-RU" dirty="0" err="1" smtClean="0"/>
              <a:t>Автодор</a:t>
            </a:r>
            <a:r>
              <a:rPr lang="ru-RU" dirty="0" smtClean="0"/>
              <a:t>» на уровне опорной и магистральной сети должна строится по принципу плоских колец и двойных плоских колец. Резервирование на сети доступа и в сети ЛВС должно выполняться с резервированием по схеме, учитывающей организационную структуру и исключающей единую точку отказа магистральной сети;</a:t>
            </a:r>
          </a:p>
          <a:p>
            <a:pPr lvl="0"/>
            <a:r>
              <a:rPr lang="ru-RU" dirty="0" smtClean="0"/>
              <a:t>резервированием линейных сооружений. В качестве линейных сооружений предусмотреть прокладку двух оптических кабелей, проложенных в разных каналах  кабельной канализации, что позволит при организации плоских колец на уровне опорной и магистральной сетей использовать волокна в разных кабелях; </a:t>
            </a:r>
          </a:p>
          <a:p>
            <a:pPr lvl="0"/>
            <a:r>
              <a:rPr lang="ru-RU" dirty="0" smtClean="0"/>
              <a:t>резервированием участков транспортной магистральной сети. Необходимо в качестве резервирования предусмотреть строительство РРЛ на случай выхода из строя элементов ВОЛС; </a:t>
            </a:r>
          </a:p>
          <a:p>
            <a:pPr lvl="0"/>
            <a:r>
              <a:rPr lang="ru-RU" dirty="0" smtClean="0"/>
              <a:t>протоколами маршрутизации;</a:t>
            </a:r>
          </a:p>
          <a:p>
            <a:pPr lvl="0"/>
            <a:r>
              <a:rPr lang="ru-RU" dirty="0" smtClean="0"/>
              <a:t>с целью повышения степени отказоустойчивости и надежности узлов, рекомендуется использовать 100% резервирование основных блоков и модулей проектируемого оборудования. </a:t>
            </a:r>
          </a:p>
          <a:p>
            <a:pPr lvl="0"/>
            <a:r>
              <a:rPr lang="ru-RU" dirty="0" smtClean="0"/>
              <a:t>Оценка надежность комплекса телекоммуникационных систем связи, характеризуется следующими показателями:</a:t>
            </a:r>
          </a:p>
          <a:p>
            <a:pPr lvl="0"/>
            <a:r>
              <a:rPr lang="ru-RU" dirty="0" smtClean="0"/>
              <a:t>готовностью или коэффициентом готовности;</a:t>
            </a:r>
          </a:p>
          <a:p>
            <a:pPr lvl="0"/>
            <a:r>
              <a:rPr lang="ru-RU" dirty="0" smtClean="0"/>
              <a:t>согласованностью данных;</a:t>
            </a:r>
          </a:p>
          <a:p>
            <a:pPr lvl="0"/>
            <a:r>
              <a:rPr lang="ru-RU" dirty="0" smtClean="0"/>
              <a:t>вероятностью доставки данных;</a:t>
            </a:r>
          </a:p>
          <a:p>
            <a:pPr lvl="0"/>
            <a:r>
              <a:rPr lang="ru-RU" dirty="0" smtClean="0"/>
              <a:t>безопасностью;</a:t>
            </a:r>
          </a:p>
          <a:p>
            <a:pPr lvl="0"/>
            <a:r>
              <a:rPr lang="ru-RU" dirty="0" smtClean="0"/>
              <a:t>отказоустойчивостью.</a:t>
            </a:r>
          </a:p>
          <a:p>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600" dirty="0" smtClean="0"/>
              <a:t>Требования к защите информации от несанкционированного 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77</a:t>
            </a:fld>
            <a:endParaRPr lang="ru-RU"/>
          </a:p>
        </p:txBody>
      </p:sp>
      <p:sp>
        <p:nvSpPr>
          <p:cNvPr id="3" name="Содержимое 2"/>
          <p:cNvSpPr>
            <a:spLocks noGrp="1"/>
          </p:cNvSpPr>
          <p:nvPr>
            <p:ph sz="quarter" idx="1"/>
          </p:nvPr>
        </p:nvSpPr>
        <p:spPr/>
        <p:txBody>
          <a:bodyPr>
            <a:normAutofit fontScale="40000" lnSpcReduction="20000"/>
          </a:bodyPr>
          <a:lstStyle/>
          <a:p>
            <a:pPr lvl="0"/>
            <a:r>
              <a:rPr lang="ru-RU" dirty="0" smtClean="0"/>
              <a:t>Особенность обеспечения ИБ связана со спецификой информации, передаваемой и обрабатываемой комплексом телекоммуникационных систем. Данная информация носит конфиденциальный характер и содержит персональные данные и информацию ограниченного доступа. Утечка информации конфиденциального характера, передаваемой по сетям связи, может нанести ущерб обладателям данной информации.</a:t>
            </a:r>
          </a:p>
          <a:p>
            <a:pPr lvl="0"/>
            <a:r>
              <a:rPr lang="ru-RU" dirty="0" smtClean="0"/>
              <a:t>Установлены следующие базовые требования по защите сетевых компонентов:</a:t>
            </a:r>
          </a:p>
          <a:p>
            <a:r>
              <a:rPr lang="ru-RU" dirty="0" smtClean="0"/>
              <a:t>должна быть обеспечена защита от НСД информации, передаваемой и обрабатываемой комплексом телекоммуникационных систем;</a:t>
            </a:r>
          </a:p>
          <a:p>
            <a:r>
              <a:rPr lang="ru-RU" dirty="0" smtClean="0"/>
              <a:t>должна быть обеспечена бесперебойная эксплуатация программно-аппаратного комплекса телекоммуникационного обеспечения.</a:t>
            </a:r>
          </a:p>
          <a:p>
            <a:pPr lvl="0"/>
            <a:r>
              <a:rPr lang="ru-RU" dirty="0" smtClean="0"/>
              <a:t>Объектом защиты является комплекс телекоммуникационных систем, а так же передаваемые и обрабатываемые персональные данные и информация ограниченного доступа.</a:t>
            </a:r>
          </a:p>
          <a:p>
            <a:pPr lvl="0"/>
            <a:r>
              <a:rPr lang="ru-RU" dirty="0" smtClean="0"/>
              <a:t>Основными целями защиты информации является обеспечение защиты информационных ресурсов от НСД, от утечки информации по техническим каналам, обеспечение ее целостности и доступности зарегистрированным пользователям.</a:t>
            </a:r>
          </a:p>
          <a:p>
            <a:pPr lvl="0"/>
            <a:r>
              <a:rPr lang="ru-RU" dirty="0" smtClean="0"/>
              <a:t>Обеспечение ИБ должно осуществляться по следующим основным направлениям:</a:t>
            </a:r>
          </a:p>
          <a:p>
            <a:r>
              <a:rPr lang="ru-RU" dirty="0" smtClean="0"/>
              <a:t>исключение НСД к обрабатываемой или хранящейся в технических средствах информации;</a:t>
            </a:r>
          </a:p>
          <a:p>
            <a:r>
              <a:rPr lang="ru-RU" dirty="0" smtClean="0"/>
              <a:t>предотвращение перехвата информации, передаваемой по каналам связи с помощью технических средств;</a:t>
            </a:r>
          </a:p>
          <a:p>
            <a:r>
              <a:rPr lang="ru-RU" dirty="0" smtClean="0"/>
              <a:t>предотвращение утечки информации по техническим каналам, возникающей при эксплуатации технических средств, ее обработки, хранении и передачи;</a:t>
            </a:r>
          </a:p>
          <a:p>
            <a:r>
              <a:rPr lang="ru-RU" dirty="0" smtClean="0"/>
              <a:t>предотвращение специальных программно-технических воздействий, вызывающих разрушение, уничтожение, искажение информации или сбои в работе средств сетей связи.</a:t>
            </a:r>
          </a:p>
          <a:p>
            <a:pPr lvl="0"/>
            <a:r>
              <a:rPr lang="ru-RU" dirty="0" smtClean="0"/>
              <a:t>Система защиты информации должна строиться в соответствии с результатами анализа угроз, обусловленных наличием потенциального нарушителя, и уязвимостей элементов сети, на которые эти угрозы распространяются.</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600" dirty="0" smtClean="0"/>
              <a:t>Требования к защите информации от несанкционированного доступа</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78</a:t>
            </a:fld>
            <a:endParaRPr lang="ru-RU"/>
          </a:p>
        </p:txBody>
      </p:sp>
      <p:sp>
        <p:nvSpPr>
          <p:cNvPr id="3" name="Содержимое 2"/>
          <p:cNvSpPr>
            <a:spLocks noGrp="1"/>
          </p:cNvSpPr>
          <p:nvPr>
            <p:ph sz="quarter" idx="1"/>
          </p:nvPr>
        </p:nvSpPr>
        <p:spPr/>
        <p:txBody>
          <a:bodyPr>
            <a:normAutofit fontScale="47500" lnSpcReduction="20000"/>
          </a:bodyPr>
          <a:lstStyle/>
          <a:p>
            <a:r>
              <a:rPr lang="ru-RU" dirty="0" smtClean="0"/>
              <a:t>документальное оформление перечня сведений конфиденциального характера, подлежащих защите;</a:t>
            </a:r>
          </a:p>
          <a:p>
            <a:r>
              <a:rPr lang="ru-RU" dirty="0" smtClean="0"/>
              <a:t>реализация разрешительной системы допуска к информации;</a:t>
            </a:r>
          </a:p>
          <a:p>
            <a:r>
              <a:rPr lang="ru-RU" dirty="0" smtClean="0"/>
              <a:t>ограничение доступа в помещения и сооружения, где размещены средства информатизации и коммуникационное оборудование, а также хранятся носители информации;</a:t>
            </a:r>
          </a:p>
          <a:p>
            <a:r>
              <a:rPr lang="ru-RU" dirty="0" smtClean="0"/>
              <a:t>разграничение доступа к информационным ресурсам, программным средствам обработки (передачи) и защиты информации;</a:t>
            </a:r>
          </a:p>
          <a:p>
            <a:r>
              <a:rPr lang="ru-RU" dirty="0" smtClean="0"/>
              <a:t>регистрация действий пользователей и обслуживающего персонала, контроль НСД и действий пользователей, обслуживающего персонала и посторонних лиц;</a:t>
            </a:r>
          </a:p>
          <a:p>
            <a:r>
              <a:rPr lang="ru-RU" dirty="0" smtClean="0"/>
              <a:t>резервирование технических средств, дублирование массивов и носителей информации;</a:t>
            </a:r>
          </a:p>
          <a:p>
            <a:r>
              <a:rPr lang="ru-RU" dirty="0" smtClean="0"/>
              <a:t>использование сертифицированных серийно выпускаемых в защищенном исполнении технических средств обработки, передачи и хранения информации;</a:t>
            </a:r>
          </a:p>
          <a:p>
            <a:r>
              <a:rPr lang="ru-RU" dirty="0" smtClean="0"/>
              <a:t>использование сертифицированных средств защиты информации;</a:t>
            </a:r>
          </a:p>
          <a:p>
            <a:r>
              <a:rPr lang="ru-RU" dirty="0" smtClean="0"/>
              <a:t>использование защищенных каналов связи;</a:t>
            </a:r>
          </a:p>
          <a:p>
            <a:r>
              <a:rPr lang="ru-RU" dirty="0" smtClean="0"/>
              <a:t>исключение подключения компьютеров, входящих в состав систем управления сетью, к сети Интернет и к другим сетям без использования сертифицированных средств защиты (межсетевых экранов);</a:t>
            </a:r>
          </a:p>
          <a:p>
            <a:r>
              <a:rPr lang="ru-RU" dirty="0" smtClean="0"/>
              <a:t>организация физической защиты сооружений, помещений и технических средств сетей связи;</a:t>
            </a:r>
          </a:p>
          <a:p>
            <a:r>
              <a:rPr lang="ru-RU" dirty="0" smtClean="0"/>
              <a:t>предотвращение внедрения в ПО систем управления программ-вирусов и программных закладок.</a:t>
            </a:r>
          </a:p>
          <a:p>
            <a:pPr lvl="0"/>
            <a:r>
              <a:rPr lang="ru-RU" dirty="0" smtClean="0"/>
              <a:t>Система защиты информации должна состоять из взаимосвязанных, централизованно управляемых преград, перекрывающих каналы НСД к информации, подлежащей защите, к техническим средствам сети связи и объектам, в которых они размещены.</a:t>
            </a:r>
          </a:p>
          <a:p>
            <a:endParaRPr lang="ru-RU"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dirty="0" smtClean="0"/>
              <a:t>Требование к системе управления и контроля</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79</a:t>
            </a:fld>
            <a:endParaRPr lang="ru-RU"/>
          </a:p>
        </p:txBody>
      </p:sp>
      <p:sp>
        <p:nvSpPr>
          <p:cNvPr id="3" name="Содержимое 2"/>
          <p:cNvSpPr>
            <a:spLocks noGrp="1"/>
          </p:cNvSpPr>
          <p:nvPr>
            <p:ph sz="quarter" idx="1"/>
          </p:nvPr>
        </p:nvSpPr>
        <p:spPr/>
        <p:txBody>
          <a:bodyPr>
            <a:normAutofit fontScale="40000" lnSpcReduction="20000"/>
          </a:bodyPr>
          <a:lstStyle/>
          <a:p>
            <a:pPr lvl="0">
              <a:buNone/>
            </a:pPr>
            <a:endParaRPr lang="ru-RU" dirty="0" smtClean="0"/>
          </a:p>
          <a:p>
            <a:pPr lvl="0">
              <a:buNone/>
            </a:pPr>
            <a:r>
              <a:rPr lang="ru-RU" sz="3400" dirty="0" smtClean="0"/>
              <a:t>Система управления должна строится по иерархическому принципу. На верхнем уровне – главный центр управления  и его дублер (резервный центр управления), на нижнем уровне – территориальные (локальные) центры управления в зданиях ЦУС территориальных подразделений. </a:t>
            </a:r>
          </a:p>
          <a:p>
            <a:pPr lvl="0">
              <a:buNone/>
            </a:pPr>
            <a:r>
              <a:rPr lang="ru-RU" sz="3400" dirty="0" smtClean="0"/>
              <a:t>Должно обеспечиваться: </a:t>
            </a:r>
          </a:p>
          <a:p>
            <a:pPr lvl="0"/>
            <a:r>
              <a:rPr lang="ru-RU" sz="3400" dirty="0" smtClean="0"/>
              <a:t>управление конфигурацией сети;</a:t>
            </a:r>
          </a:p>
          <a:p>
            <a:pPr lvl="0"/>
            <a:r>
              <a:rPr lang="ru-RU" sz="3400" dirty="0" smtClean="0"/>
              <a:t>управление устранением последствий отказов;</a:t>
            </a:r>
          </a:p>
          <a:p>
            <a:pPr lvl="0"/>
            <a:r>
              <a:rPr lang="ru-RU" sz="3400" dirty="0" smtClean="0"/>
              <a:t>управление качеством;</a:t>
            </a:r>
          </a:p>
          <a:p>
            <a:pPr lvl="0"/>
            <a:r>
              <a:rPr lang="ru-RU" sz="3400" dirty="0" smtClean="0"/>
              <a:t>защита информации. </a:t>
            </a:r>
          </a:p>
          <a:p>
            <a:pPr lvl="0"/>
            <a:endParaRPr lang="ru-RU" sz="3400" dirty="0" smtClean="0"/>
          </a:p>
          <a:p>
            <a:pPr lvl="0"/>
            <a:r>
              <a:rPr lang="ru-RU" sz="3400" dirty="0" smtClean="0"/>
              <a:t> На верхнем уровне,  в главном  и в резервном центрах управления для контроля и управления каждой подсистемой связи должна предусматриваться своя  </a:t>
            </a:r>
            <a:r>
              <a:rPr lang="ru-RU" sz="3400" dirty="0" err="1" smtClean="0"/>
              <a:t>вендорная</a:t>
            </a:r>
            <a:r>
              <a:rPr lang="ru-RU" sz="3400" dirty="0" smtClean="0"/>
              <a:t> система управления.</a:t>
            </a:r>
          </a:p>
          <a:p>
            <a:pPr lvl="0"/>
            <a:r>
              <a:rPr lang="ru-RU" sz="3400" dirty="0" smtClean="0"/>
              <a:t>Территориальные центры управления, установленные на ЦУС должны  осуществлять локальный контроль и управление системами связи на подчиненным ему участком дороги. </a:t>
            </a:r>
          </a:p>
          <a:p>
            <a:pPr lvl="0"/>
            <a:r>
              <a:rPr lang="ru-RU" sz="3400" dirty="0" smtClean="0"/>
              <a:t>Система управления должна взаимодействовать с системой техобслуживания в области изменения структуры сети, изменения режимов работы оборудования и передачи результатов контроля о состоянии оборудования и качестве обслуживания.</a:t>
            </a:r>
          </a:p>
          <a:p>
            <a:pPr lvl="0"/>
            <a:r>
              <a:rPr lang="ru-RU" sz="3400" dirty="0" smtClean="0"/>
              <a:t>Система управления оборудованием радиотехнических средств должна обеспечивать мониторинг, контроль, конфигурирование и управление их основными элементами: радиостанциями, котроллерами и другим оборудованием. Программное обеспечение системы управления должно быть реализовано с использованием систем программирования с открытым кодом.</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229600" cy="1138138"/>
          </a:xfrm>
        </p:spPr>
        <p:txBody>
          <a:bodyPr>
            <a:normAutofit/>
          </a:bodyPr>
          <a:lstStyle/>
          <a:p>
            <a:r>
              <a:rPr lang="ru-RU" dirty="0" smtClean="0"/>
              <a:t>Транспортная сеть передачи данных</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8</a:t>
            </a:fld>
            <a:endParaRPr lang="ru-RU"/>
          </a:p>
        </p:txBody>
      </p:sp>
      <p:sp>
        <p:nvSpPr>
          <p:cNvPr id="3" name="Содержимое 2"/>
          <p:cNvSpPr>
            <a:spLocks noGrp="1"/>
          </p:cNvSpPr>
          <p:nvPr>
            <p:ph sz="quarter" idx="1"/>
          </p:nvPr>
        </p:nvSpPr>
        <p:spPr>
          <a:xfrm>
            <a:off x="457200" y="1844824"/>
            <a:ext cx="8229600" cy="4464536"/>
          </a:xfrm>
        </p:spPr>
        <p:txBody>
          <a:bodyPr/>
          <a:lstStyle/>
          <a:p>
            <a:pPr>
              <a:buNone/>
            </a:pPr>
            <a:r>
              <a:rPr lang="ru-RU" dirty="0" smtClean="0"/>
              <a:t>Строится по кольцевой топологии и предусматривает 3 уровня:</a:t>
            </a:r>
          </a:p>
          <a:p>
            <a:r>
              <a:rPr lang="ru-RU" dirty="0" smtClean="0"/>
              <a:t>Опорная сеть (уровень ядра);</a:t>
            </a:r>
          </a:p>
          <a:p>
            <a:r>
              <a:rPr lang="ru-RU" dirty="0" smtClean="0"/>
              <a:t>Магистральная сеть (уровень агрегирования);</a:t>
            </a:r>
          </a:p>
          <a:p>
            <a:r>
              <a:rPr lang="ru-RU" dirty="0" smtClean="0"/>
              <a:t>Сеть доступа (уровень доступа).</a:t>
            </a:r>
          </a:p>
          <a:p>
            <a:pPr>
              <a:buNone/>
            </a:pPr>
            <a:endParaRPr lang="ru-RU"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100" dirty="0" smtClean="0"/>
              <a:t>Требования к организации взаимодействия с сетями связи сторонних операторов</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80</a:t>
            </a:fld>
            <a:endParaRPr lang="ru-RU"/>
          </a:p>
        </p:txBody>
      </p:sp>
      <p:sp>
        <p:nvSpPr>
          <p:cNvPr id="3" name="Содержимое 2"/>
          <p:cNvSpPr>
            <a:spLocks noGrp="1"/>
          </p:cNvSpPr>
          <p:nvPr>
            <p:ph sz="quarter" idx="1"/>
          </p:nvPr>
        </p:nvSpPr>
        <p:spPr/>
        <p:txBody>
          <a:bodyPr>
            <a:normAutofit fontScale="47500" lnSpcReduction="20000"/>
          </a:bodyPr>
          <a:lstStyle/>
          <a:p>
            <a:pPr lvl="0"/>
            <a:r>
              <a:rPr lang="ru-RU" dirty="0" smtClean="0"/>
              <a:t>Сети связи оператора связи автодорог должны  присоединиться и  взаимодействовать с операторами связи,  которые ему оказывают услуги присоединения:</a:t>
            </a:r>
          </a:p>
          <a:p>
            <a:r>
              <a:rPr lang="ru-RU" dirty="0" smtClean="0"/>
              <a:t>с операторами сети общего пользования для присоединения к  местной телефонной сети общего пользования;</a:t>
            </a:r>
          </a:p>
          <a:p>
            <a:r>
              <a:rPr lang="ru-RU" dirty="0" smtClean="0"/>
              <a:t>с провайдерами Интернет для организации выхода в Интернет;</a:t>
            </a:r>
          </a:p>
          <a:p>
            <a:r>
              <a:rPr lang="ru-RU" dirty="0" smtClean="0"/>
              <a:t> при необходимости, с операторами связи, оказывающие услуги предоставления каналов связи, для  организации связи с отдельными структурными подразделениями, филиалами, территориальными управлениями, ДЗО Государственной компании «</a:t>
            </a:r>
            <a:r>
              <a:rPr lang="ru-RU" dirty="0" err="1" smtClean="0"/>
              <a:t>Автодор</a:t>
            </a:r>
            <a:r>
              <a:rPr lang="ru-RU" dirty="0" smtClean="0"/>
              <a:t>».</a:t>
            </a:r>
          </a:p>
          <a:p>
            <a:pPr lvl="0"/>
            <a:r>
              <a:rPr lang="ru-RU" dirty="0" smtClean="0"/>
              <a:t>При оказании оператором связи автодорог услуг связи другим операторам в соответствии с имеющимися лицензиями, оператор связи автодорог должен взаимодействовать с другими операторами связи. </a:t>
            </a:r>
          </a:p>
          <a:p>
            <a:pPr lvl="0"/>
            <a:r>
              <a:rPr lang="ru-RU" dirty="0" smtClean="0"/>
              <a:t>Присоединение сетей электросвязи и их взаимодействие осуществляются на основании заключенных операторами сетей связи договоров о присоединении сетей электросвязи и с соблюдением требований, установленных . </a:t>
            </a:r>
          </a:p>
          <a:p>
            <a:pPr lvl="0"/>
            <a:r>
              <a:rPr lang="ru-RU" dirty="0" smtClean="0"/>
              <a:t>Оператор связи дорог, как оператор сети передачи данных оказывает услуги присоединения операторам:</a:t>
            </a:r>
          </a:p>
          <a:p>
            <a:r>
              <a:rPr lang="ru-RU" dirty="0" smtClean="0"/>
              <a:t>сетей передачи данных;</a:t>
            </a:r>
          </a:p>
          <a:p>
            <a:r>
              <a:rPr lang="ru-RU" dirty="0" smtClean="0"/>
              <a:t>сетей </a:t>
            </a:r>
            <a:r>
              <a:rPr lang="ru-RU" dirty="0" err="1" smtClean="0"/>
              <a:t>зоновой</a:t>
            </a:r>
            <a:r>
              <a:rPr lang="ru-RU" dirty="0" smtClean="0"/>
              <a:t> телефонной связи;</a:t>
            </a:r>
          </a:p>
          <a:p>
            <a:r>
              <a:rPr lang="ru-RU" dirty="0" smtClean="0"/>
              <a:t>сетей местной телефонной связи</a:t>
            </a:r>
          </a:p>
          <a:p>
            <a:pPr lvl="0"/>
            <a:r>
              <a:rPr lang="ru-RU" dirty="0" smtClean="0"/>
              <a:t>Технологическое взаимодействие сетей должно обеспечиваться выбором технических принципов и конкретных решений по присоединению и взаимодействию сетей, а также взаимоотношению эксплуатационного персонала двух сетей по вопросам управления и технической эксплуатации.</a:t>
            </a:r>
          </a:p>
          <a:p>
            <a:pPr lvl="0"/>
            <a:r>
              <a:rPr lang="ru-RU" dirty="0" smtClean="0"/>
              <a:t>Взаимодействие телефонной сети оператора связи автодорог с ССОП  должно обеспечиваться:</a:t>
            </a:r>
          </a:p>
          <a:p>
            <a:r>
              <a:rPr lang="ru-RU" dirty="0" smtClean="0"/>
              <a:t>системой сигнализации;</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100" dirty="0" smtClean="0"/>
              <a:t>Требования к организации взаимодействия с сетями связи сторонних операторов</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81</a:t>
            </a:fld>
            <a:endParaRPr lang="ru-RU"/>
          </a:p>
        </p:txBody>
      </p:sp>
      <p:sp>
        <p:nvSpPr>
          <p:cNvPr id="3" name="Содержимое 2"/>
          <p:cNvSpPr>
            <a:spLocks noGrp="1"/>
          </p:cNvSpPr>
          <p:nvPr>
            <p:ph sz="quarter" idx="1"/>
          </p:nvPr>
        </p:nvSpPr>
        <p:spPr/>
        <p:txBody>
          <a:bodyPr>
            <a:normAutofit fontScale="40000" lnSpcReduction="20000"/>
          </a:bodyPr>
          <a:lstStyle/>
          <a:p>
            <a:r>
              <a:rPr lang="ru-RU" dirty="0" smtClean="0"/>
              <a:t>системой синхронизации;</a:t>
            </a:r>
          </a:p>
          <a:p>
            <a:r>
              <a:rPr lang="ru-RU" dirty="0" smtClean="0"/>
              <a:t>согласованием систем нумерации;</a:t>
            </a:r>
          </a:p>
          <a:p>
            <a:r>
              <a:rPr lang="ru-RU" dirty="0" smtClean="0"/>
              <a:t>согласованием типов интерфейсов.</a:t>
            </a:r>
          </a:p>
          <a:p>
            <a:pPr lvl="0"/>
            <a:r>
              <a:rPr lang="ru-RU" dirty="0" smtClean="0"/>
              <a:t>При присоединении телефонной сети оператора связи автодорог к ССОП должно  использоваться два вида сигнализации:</a:t>
            </a:r>
          </a:p>
          <a:p>
            <a:r>
              <a:rPr lang="ru-RU" dirty="0" smtClean="0"/>
              <a:t>при взаимодействии с узлами местной телефонной связи, построенных на технологии TDM,  должна использоваться  сигнализация EDSS1;</a:t>
            </a:r>
          </a:p>
          <a:p>
            <a:r>
              <a:rPr lang="ru-RU" dirty="0" smtClean="0"/>
              <a:t>при взаимодействии с узлами местной телефонной связи, построенных на технологии IP, должна использоваться сигнализация SIP.</a:t>
            </a:r>
          </a:p>
          <a:p>
            <a:pPr lvl="0"/>
            <a:r>
              <a:rPr lang="ru-RU" dirty="0" smtClean="0"/>
              <a:t>Синхронизация УПАТС оператора связи автодорог при присоединении к местным узлам телефонной связи, построенным на технологии TDM, должна быть реализована сигналом синхронизации, выделяемым из потоков  Е1, по которому они взаимодействуют.</a:t>
            </a:r>
          </a:p>
          <a:p>
            <a:pPr lvl="0"/>
            <a:r>
              <a:rPr lang="ru-RU" dirty="0" smtClean="0"/>
              <a:t>Телефонная сеть оператора связи автодорог должна поддерживать систему и планы нумерации местной телефонной сети общего пользования, к которой она присоединяется.</a:t>
            </a:r>
          </a:p>
          <a:p>
            <a:pPr lvl="0"/>
            <a:r>
              <a:rPr lang="ru-RU" dirty="0" smtClean="0"/>
              <a:t>При взаимодействии телефонной сети оператора связи автодорог с узлами местной телефонной связи, построенных на технологии TDM используется интерфейс Е1 [15] со скоростью передачи 2048кбит/сек, с узлами местной телефонной связи, построенных на технологии IP используется интерфейс </a:t>
            </a:r>
            <a:r>
              <a:rPr lang="ru-RU" dirty="0" err="1" smtClean="0"/>
              <a:t>Ethernet</a:t>
            </a:r>
            <a:r>
              <a:rPr lang="ru-RU" dirty="0" smtClean="0"/>
              <a:t>;</a:t>
            </a:r>
          </a:p>
          <a:p>
            <a:pPr lvl="0"/>
            <a:r>
              <a:rPr lang="ru-RU" dirty="0" smtClean="0"/>
              <a:t>Технологическое взаимодействие абонентов и операторов телефонной сети оператора связи автодорог, с органами власти, с экстренными службами в том числе «112», а так же с УВД, ГИБДД, ГО и ЧС и др. организуется через ССОП.</a:t>
            </a:r>
          </a:p>
          <a:p>
            <a:pPr lvl="0"/>
            <a:r>
              <a:rPr lang="ru-RU" dirty="0" smtClean="0"/>
              <a:t>Для обеспечения безопасного взаимодействия ЛВС с сетью Интернет должна быть предусмотрена система межсетевого экранирования.</a:t>
            </a:r>
          </a:p>
          <a:p>
            <a:pPr lvl="0"/>
            <a:r>
              <a:rPr lang="ru-RU" dirty="0" smtClean="0"/>
              <a:t>Выход к сети провайдера Интернет должен быть организован через граничные </a:t>
            </a:r>
            <a:r>
              <a:rPr lang="ru-RU" dirty="0" err="1" smtClean="0"/>
              <a:t>маршрутизаторы</a:t>
            </a:r>
            <a:r>
              <a:rPr lang="ru-RU" dirty="0" smtClean="0"/>
              <a:t>, которые выполняют функции отказоустойчивого подключения к сетям Интернет.</a:t>
            </a:r>
          </a:p>
          <a:p>
            <a:pPr lvl="0"/>
            <a:r>
              <a:rPr lang="ru-RU" dirty="0" smtClean="0"/>
              <a:t> Количество и характеристики интерфейсов </a:t>
            </a:r>
            <a:r>
              <a:rPr lang="en-US" dirty="0" smtClean="0"/>
              <a:t>Ethernet</a:t>
            </a:r>
            <a:r>
              <a:rPr lang="ru-RU" dirty="0" smtClean="0"/>
              <a:t> для  выхода к ресурсам сети Интернет должны быть определены на этапе конкретного проектирование системы, исходя из технических условий подключения к провайдеру Интернет.</a:t>
            </a:r>
            <a:br>
              <a:rPr lang="ru-RU" dirty="0" smtClean="0"/>
            </a:br>
            <a:endParaRPr lang="ru-RU" dirty="0" smtClean="0"/>
          </a:p>
          <a:p>
            <a:endParaRPr lang="ru-RU"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514402"/>
          </a:xfrm>
        </p:spPr>
        <p:txBody>
          <a:bodyPr/>
          <a:lstStyle/>
          <a:p>
            <a:r>
              <a:rPr lang="ru-RU" dirty="0" smtClean="0"/>
              <a:t>СПАСИБО ЗА ВНИМАНИЕ</a:t>
            </a:r>
            <a:endParaRPr lang="ru-RU" dirty="0"/>
          </a:p>
        </p:txBody>
      </p:sp>
      <p:sp>
        <p:nvSpPr>
          <p:cNvPr id="3" name="Номер слайда 2"/>
          <p:cNvSpPr>
            <a:spLocks noGrp="1"/>
          </p:cNvSpPr>
          <p:nvPr>
            <p:ph type="sldNum" sz="quarter" idx="12"/>
          </p:nvPr>
        </p:nvSpPr>
        <p:spPr/>
        <p:txBody>
          <a:bodyPr/>
          <a:lstStyle/>
          <a:p>
            <a:fld id="{0639F87A-90A6-4E08-A107-17959DB943A9}" type="slidenum">
              <a:rPr lang="ru-RU" smtClean="0"/>
              <a:pPr/>
              <a:t>82</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Транспортная сеть передачи данных</a:t>
            </a:r>
            <a:endParaRPr lang="ru-RU" dirty="0"/>
          </a:p>
        </p:txBody>
      </p:sp>
      <p:sp>
        <p:nvSpPr>
          <p:cNvPr id="4" name="Номер слайда 3"/>
          <p:cNvSpPr>
            <a:spLocks noGrp="1"/>
          </p:cNvSpPr>
          <p:nvPr>
            <p:ph type="sldNum" sz="quarter" idx="12"/>
          </p:nvPr>
        </p:nvSpPr>
        <p:spPr/>
        <p:txBody>
          <a:bodyPr/>
          <a:lstStyle/>
          <a:p>
            <a:fld id="{0639F87A-90A6-4E08-A107-17959DB943A9}" type="slidenum">
              <a:rPr lang="ru-RU" smtClean="0"/>
              <a:pPr/>
              <a:t>9</a:t>
            </a:fld>
            <a:endParaRPr lang="ru-RU"/>
          </a:p>
        </p:txBody>
      </p:sp>
      <p:sp>
        <p:nvSpPr>
          <p:cNvPr id="3" name="Содержимое 2"/>
          <p:cNvSpPr>
            <a:spLocks noGrp="1"/>
          </p:cNvSpPr>
          <p:nvPr>
            <p:ph sz="quarter" idx="1"/>
          </p:nvPr>
        </p:nvSpPr>
        <p:spPr/>
        <p:txBody>
          <a:bodyPr>
            <a:normAutofit fontScale="62500" lnSpcReduction="20000"/>
          </a:bodyPr>
          <a:lstStyle/>
          <a:p>
            <a:pPr lvl="0"/>
            <a:r>
              <a:rPr lang="ru-RU" dirty="0" smtClean="0"/>
              <a:t>Опорная сеть предназначается для интеграции элементов уровня ядра отдельных участков автодорог, установленных в ЦУС и на отдельных ПВП каждого участка, в единую транспортную сеть ПД уровня ядра.</a:t>
            </a:r>
          </a:p>
          <a:p>
            <a:pPr lvl="0"/>
            <a:r>
              <a:rPr lang="ru-RU" dirty="0" smtClean="0"/>
              <a:t>Опорная сеть организуется на отдельных </a:t>
            </a:r>
            <a:r>
              <a:rPr lang="ru-RU" dirty="0" err="1" smtClean="0"/>
              <a:t>одномодовых</a:t>
            </a:r>
            <a:r>
              <a:rPr lang="ru-RU" dirty="0" smtClean="0"/>
              <a:t> волоконно-оптических кабелях с соединением ее элементов по топологии «двойное оптоволоконное кольцо» с применением технологии спектрального уплотнения (DWDM).</a:t>
            </a:r>
          </a:p>
          <a:p>
            <a:pPr lvl="0"/>
            <a:r>
              <a:rPr lang="ru-RU" dirty="0" smtClean="0"/>
              <a:t>Магистральная сеть передачи данных предназначена для соединения элементов уровня агрегирования каждого участка автодорог, установленных на ПВП, в кабинах оператора ПВП, на ЦУС, ЦУП, в транспортную сеть ПД уровня агрегирования данного участка автодороги.</a:t>
            </a:r>
          </a:p>
          <a:p>
            <a:pPr lvl="0"/>
            <a:r>
              <a:rPr lang="ru-RU" dirty="0" smtClean="0"/>
              <a:t>Основу сети следует организовать по многосвязной топологии, где каждый элемент данного уровня сети соединен с ближайшим и со следующим.</a:t>
            </a:r>
          </a:p>
          <a:p>
            <a:pPr lvl="0"/>
            <a:r>
              <a:rPr lang="ru-RU" dirty="0" smtClean="0"/>
              <a:t>Структура сети ядра и агрегирования должна обеспечивать требования высокой надежности, пропускной способности, помехоустойчивости, защищенности и «живучести» системы.</a:t>
            </a:r>
          </a:p>
          <a:p>
            <a:pPr lvl="0"/>
            <a:r>
              <a:rPr lang="ru-RU" dirty="0" smtClean="0"/>
              <a:t>Сеть доступа организуется на </a:t>
            </a:r>
            <a:r>
              <a:rPr lang="ru-RU" dirty="0" err="1" smtClean="0"/>
              <a:t>одномодовых</a:t>
            </a:r>
            <a:r>
              <a:rPr lang="ru-RU" dirty="0" smtClean="0"/>
              <a:t> ВОК для организации подключения оборудования технологических подсистем, систем взимания платы, подключения ЛВС.</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1083</TotalTime>
  <Words>8525</Words>
  <Application>Microsoft Office PowerPoint</Application>
  <PresentationFormat>Экран (4:3)</PresentationFormat>
  <Paragraphs>622</Paragraphs>
  <Slides>82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82</vt:i4>
      </vt:variant>
    </vt:vector>
  </HeadingPairs>
  <TitlesOfParts>
    <vt:vector size="83" baseType="lpstr">
      <vt:lpstr>Официальная</vt:lpstr>
      <vt:lpstr>Технические и организационные требования к системам связи</vt:lpstr>
      <vt:lpstr>Назначение  стандарта и области применения</vt:lpstr>
      <vt:lpstr>Цель стандарта</vt:lpstr>
      <vt:lpstr>Цель стандарта</vt:lpstr>
      <vt:lpstr>Ожидаемый результат ввода стандарта</vt:lpstr>
      <vt:lpstr>Требования к подсистемам связи и передачи данных</vt:lpstr>
      <vt:lpstr>Транспортная сеть передачи данных</vt:lpstr>
      <vt:lpstr>Транспортная сеть передачи данных</vt:lpstr>
      <vt:lpstr>Транспортная сеть передачи данных</vt:lpstr>
      <vt:lpstr>Транспортная сеть передачи данных</vt:lpstr>
      <vt:lpstr>Транспортная сеть передачи данных</vt:lpstr>
      <vt:lpstr>Транспортная сеть передачи данных</vt:lpstr>
      <vt:lpstr>Транспортная сеть на базе радиорелейной линии </vt:lpstr>
      <vt:lpstr>Транспортная сеть на базе радиорелейной линии </vt:lpstr>
      <vt:lpstr>Транспортная сеть на базе радиорелейной линии </vt:lpstr>
      <vt:lpstr>Транспортная сеть на базе радиорелейной линии </vt:lpstr>
      <vt:lpstr>Транспортная сеть на базе радиорелейной линии </vt:lpstr>
      <vt:lpstr>Телефонная сеть</vt:lpstr>
      <vt:lpstr>Телефонная сеть</vt:lpstr>
      <vt:lpstr>Телефонная сеть</vt:lpstr>
      <vt:lpstr>Телефонная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Локально-вычислительная сеть</vt:lpstr>
      <vt:lpstr>Сеть оперативной радиосвязи</vt:lpstr>
      <vt:lpstr>Сеть оперативной радиосвязи</vt:lpstr>
      <vt:lpstr>Сеть оперативной радиосвязи</vt:lpstr>
      <vt:lpstr>Сеть оперативной радиосвязи</vt:lpstr>
      <vt:lpstr>Сеть оперативной радиосвязи</vt:lpstr>
      <vt:lpstr>Сеть оперативной радиосвязи</vt:lpstr>
      <vt:lpstr>Сеть оперативной радиосвязи</vt:lpstr>
      <vt:lpstr>Сеть оперативной радиосвязи</vt:lpstr>
      <vt:lpstr> Беспроводная сеть малого радиуса действия  </vt:lpstr>
      <vt:lpstr>Беспроводная сеть малого радиуса действия</vt:lpstr>
      <vt:lpstr>Сеть широкополосного радиодоступа</vt:lpstr>
      <vt:lpstr>Сеть широкополосного радиодоступа</vt:lpstr>
      <vt:lpstr>Сеть широкополосного радиодоступа</vt:lpstr>
      <vt:lpstr>Сеть широкополосного радиодоступа</vt:lpstr>
      <vt:lpstr>Сеть широкополосного радиодоступа</vt:lpstr>
      <vt:lpstr>Сеть широкополосного радиодоступа</vt:lpstr>
      <vt:lpstr> Сеть радиовещания </vt:lpstr>
      <vt:lpstr>Сеть радиовещания</vt:lpstr>
      <vt:lpstr>Сеть радиовещания</vt:lpstr>
      <vt:lpstr>Сеть радиовещания</vt:lpstr>
      <vt:lpstr>Требования по взаимодействию подсистем между собой</vt:lpstr>
      <vt:lpstr>Требования по взаимодействию подсистем между собой</vt:lpstr>
      <vt:lpstr>Требования по взаимодействию подсистем между собой</vt:lpstr>
      <vt:lpstr>Слайд 60</vt:lpstr>
      <vt:lpstr>Требования к размещению и выбору трасс кабельных линий связи</vt:lpstr>
      <vt:lpstr>Требования к выбору и применению кабелей</vt:lpstr>
      <vt:lpstr>Требования к выбору и применению кабелей</vt:lpstr>
      <vt:lpstr>Требования к выбору и применению кабелей</vt:lpstr>
      <vt:lpstr>Требования и нормы по установке замерных столбиков </vt:lpstr>
      <vt:lpstr>Требования и нормы прокладки кабелей связи для автодорог через водные преграды</vt:lpstr>
      <vt:lpstr>Требования и нормы по расчету и строительству кабельной канализации.</vt:lpstr>
      <vt:lpstr>Требования и нормы по расчету и строительству кабельной канализации.</vt:lpstr>
      <vt:lpstr>Требования и нормы по расчету и строительству кабельной канализации.</vt:lpstr>
      <vt:lpstr>Требования и нормы по расчету и строительству кабельной канализации.</vt:lpstr>
      <vt:lpstr>Требования и нормы к станционным сооружениям</vt:lpstr>
      <vt:lpstr>Требования и нормы к станционным сооружениям</vt:lpstr>
      <vt:lpstr>Требования к электроснабжению и электропитанию</vt:lpstr>
      <vt:lpstr>Требования к электроснабжению и электропитанию</vt:lpstr>
      <vt:lpstr>Требования к надежности сети связи</vt:lpstr>
      <vt:lpstr>Требования к надежности сети связи</vt:lpstr>
      <vt:lpstr>Требования к защите информации от несанкционированного доступа</vt:lpstr>
      <vt:lpstr>Требования к защите информации от несанкционированного доступа</vt:lpstr>
      <vt:lpstr>Требование к системе управления и контроля</vt:lpstr>
      <vt:lpstr>Требования к организации взаимодействия с сетями связи сторонних операторов</vt:lpstr>
      <vt:lpstr>Требования к организации взаимодействия с сетями связи сторонних операторов</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Пронин</dc:creator>
  <cp:lastModifiedBy>Юрий Ф. Пахомов</cp:lastModifiedBy>
  <cp:revision>112</cp:revision>
  <dcterms:created xsi:type="dcterms:W3CDTF">2015-02-27T05:15:43Z</dcterms:created>
  <dcterms:modified xsi:type="dcterms:W3CDTF">2015-03-05T09:56:59Z</dcterms:modified>
</cp:coreProperties>
</file>